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44" r:id="rId2"/>
  </p:sldMasterIdLst>
  <p:notesMasterIdLst>
    <p:notesMasterId r:id="rId43"/>
  </p:notesMasterIdLst>
  <p:sldIdLst>
    <p:sldId id="257" r:id="rId3"/>
    <p:sldId id="296" r:id="rId4"/>
    <p:sldId id="258" r:id="rId5"/>
    <p:sldId id="259" r:id="rId6"/>
    <p:sldId id="260" r:id="rId7"/>
    <p:sldId id="261" r:id="rId8"/>
    <p:sldId id="263" r:id="rId9"/>
    <p:sldId id="267" r:id="rId10"/>
    <p:sldId id="297" r:id="rId11"/>
    <p:sldId id="262" r:id="rId12"/>
    <p:sldId id="264" r:id="rId13"/>
    <p:sldId id="265" r:id="rId14"/>
    <p:sldId id="266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4" r:id="rId35"/>
    <p:sldId id="295" r:id="rId36"/>
    <p:sldId id="288" r:id="rId37"/>
    <p:sldId id="289" r:id="rId38"/>
    <p:sldId id="290" r:id="rId39"/>
    <p:sldId id="291" r:id="rId40"/>
    <p:sldId id="292" r:id="rId41"/>
    <p:sldId id="293" r:id="rId4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53" autoAdjust="0"/>
  </p:normalViewPr>
  <p:slideViewPr>
    <p:cSldViewPr>
      <p:cViewPr>
        <p:scale>
          <a:sx n="80" d="100"/>
          <a:sy n="80" d="100"/>
        </p:scale>
        <p:origin x="-10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9E746-3927-4CA4-A436-8F6C18A46CF1}" type="datetimeFigureOut">
              <a:rPr lang="en-US" smtClean="0"/>
              <a:pPr/>
              <a:t>19-Nov-20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F629D-D971-4FE1-9ED6-D91B5C9E55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F629D-D971-4FE1-9ED6-D91B5C9E55D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r-Latn-R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r-Latn-R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4829F-FC31-4D59-8E39-4068FB8F3403}" type="datetimeFigureOut">
              <a:rPr lang="sr-Latn-RS" smtClean="0"/>
              <a:pPr/>
              <a:t>19.11.2020.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3600400"/>
          </a:xfrm>
        </p:spPr>
        <p:txBody>
          <a:bodyPr>
            <a:normAutofit/>
          </a:bodyPr>
          <a:lstStyle/>
          <a:p>
            <a:r>
              <a:rPr lang="sr-Latn-RS" dirty="0" smtClean="0"/>
              <a:t>ЗАШТИТА ДЕЦЕ ОД ЗЛОСТАВЉАЊА И ЗАНЕМАРИВАЊА –ЗАДАТАК СВИХ НАС</a:t>
            </a: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200588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00808"/>
            <a:ext cx="8686800" cy="4379317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endParaRPr lang="sr-Latn-RS" sz="2000" dirty="0" smtClean="0"/>
          </a:p>
          <a:p>
            <a:pPr lvl="0"/>
            <a:r>
              <a:rPr lang="en-US" sz="2000" dirty="0" err="1" smtClean="0"/>
              <a:t>Maja</a:t>
            </a:r>
            <a:r>
              <a:rPr lang="en-US" sz="2000" dirty="0" smtClean="0"/>
              <a:t> </a:t>
            </a:r>
            <a:r>
              <a:rPr lang="en-US" sz="2000" dirty="0" err="1" smtClean="0"/>
              <a:t>Ђурић</a:t>
            </a:r>
            <a:r>
              <a:rPr lang="sr-Cyrl-CS" sz="2000" dirty="0" smtClean="0"/>
              <a:t>, васпитач -координатор</a:t>
            </a:r>
            <a:endParaRPr lang="en-US" sz="2000" dirty="0" smtClean="0"/>
          </a:p>
          <a:p>
            <a:pPr lvl="0"/>
            <a:r>
              <a:rPr lang="sr-Cyrl-CS" sz="2000" dirty="0" smtClean="0"/>
              <a:t>Невенка Драгићевић, сарадник, мед. сестра за превентивну здравствену заштиту и негу</a:t>
            </a:r>
            <a:endParaRPr lang="en-US" sz="2000" dirty="0" smtClean="0"/>
          </a:p>
          <a:p>
            <a:pPr lvl="0"/>
            <a:r>
              <a:rPr lang="sr-Cyrl-CS" sz="2000" dirty="0" smtClean="0"/>
              <a:t>Весна Мијатовић, мед сестра васпитач</a:t>
            </a:r>
            <a:endParaRPr lang="en-US" sz="2000" dirty="0" smtClean="0"/>
          </a:p>
          <a:p>
            <a:pPr lvl="0"/>
            <a:r>
              <a:rPr lang="sr-Cyrl-CS" sz="2000" dirty="0" smtClean="0"/>
              <a:t>Верица Матић, васпитач </a:t>
            </a:r>
            <a:endParaRPr lang="en-US" sz="2000" dirty="0" smtClean="0"/>
          </a:p>
          <a:p>
            <a:pPr lvl="0"/>
            <a:r>
              <a:rPr lang="sr-Cyrl-CS" sz="2000" dirty="0" smtClean="0"/>
              <a:t>Верица Аксентић Милићевић, васпитач</a:t>
            </a:r>
            <a:endParaRPr lang="en-US" sz="2000" dirty="0" smtClean="0"/>
          </a:p>
          <a:p>
            <a:pPr lvl="0"/>
            <a:r>
              <a:rPr lang="sr-Cyrl-CS" sz="2000" dirty="0" smtClean="0"/>
              <a:t>Јелена Милутиновић, васпитач</a:t>
            </a:r>
            <a:endParaRPr lang="en-US" sz="2000" dirty="0" smtClean="0"/>
          </a:p>
          <a:p>
            <a:pPr lvl="0"/>
            <a:r>
              <a:rPr lang="sr-Cyrl-CS" sz="2000" dirty="0" smtClean="0"/>
              <a:t>Добринка Петровић, стручни сарадник, психолог</a:t>
            </a:r>
            <a:endParaRPr lang="en-US" sz="2000" dirty="0" smtClean="0"/>
          </a:p>
          <a:p>
            <a:pPr lvl="0"/>
            <a:r>
              <a:rPr lang="sr-Cyrl-CS" sz="2000" dirty="0" smtClean="0"/>
              <a:t>Ивана Тешић, секретар</a:t>
            </a:r>
            <a:endParaRPr lang="en-US" sz="2000" dirty="0" smtClean="0"/>
          </a:p>
          <a:p>
            <a:pPr lvl="0"/>
            <a:r>
              <a:rPr lang="en-US" sz="2000" dirty="0" err="1" smtClean="0"/>
              <a:t>Гордана</a:t>
            </a:r>
            <a:r>
              <a:rPr lang="en-US" sz="2000" dirty="0" smtClean="0"/>
              <a:t> </a:t>
            </a:r>
            <a:r>
              <a:rPr lang="en-US" sz="2000" dirty="0" err="1" smtClean="0"/>
              <a:t>Милосављевић</a:t>
            </a:r>
            <a:r>
              <a:rPr lang="en-US" sz="2000" dirty="0" smtClean="0"/>
              <a:t> </a:t>
            </a:r>
            <a:r>
              <a:rPr lang="en-US" sz="2000" dirty="0" err="1" smtClean="0"/>
              <a:t>Марковић</a:t>
            </a:r>
            <a:r>
              <a:rPr lang="en-US" sz="2000" dirty="0" smtClean="0"/>
              <a:t> – </a:t>
            </a:r>
            <a:r>
              <a:rPr lang="en-US" sz="2000" dirty="0" err="1" smtClean="0"/>
              <a:t>педагошки</a:t>
            </a:r>
            <a:r>
              <a:rPr lang="en-US" sz="2000" dirty="0" smtClean="0"/>
              <a:t> </a:t>
            </a:r>
            <a:r>
              <a:rPr lang="en-US" sz="2000" dirty="0" err="1" smtClean="0"/>
              <a:t>асистент</a:t>
            </a:r>
            <a:endParaRPr lang="en-US" sz="2000" dirty="0" smtClean="0"/>
          </a:p>
          <a:p>
            <a:pPr lvl="0"/>
            <a:r>
              <a:rPr lang="en-US" sz="2000" dirty="0" err="1" smtClean="0"/>
              <a:t>Ана</a:t>
            </a:r>
            <a:r>
              <a:rPr lang="en-US" sz="2000" dirty="0" smtClean="0"/>
              <a:t> </a:t>
            </a:r>
            <a:r>
              <a:rPr lang="en-US" sz="2000" dirty="0" err="1" smtClean="0"/>
              <a:t>Биљић</a:t>
            </a:r>
            <a:r>
              <a:rPr lang="en-US" sz="2000" dirty="0" smtClean="0"/>
              <a:t> – </a:t>
            </a:r>
            <a:r>
              <a:rPr lang="en-US" sz="2000" dirty="0" err="1" smtClean="0"/>
              <a:t>представник</a:t>
            </a:r>
            <a:r>
              <a:rPr lang="en-US" sz="2000" dirty="0" smtClean="0"/>
              <a:t> </a:t>
            </a:r>
            <a:r>
              <a:rPr lang="en-US" sz="2000" dirty="0" err="1" smtClean="0"/>
              <a:t>родитеља</a:t>
            </a:r>
            <a:endParaRPr lang="en-US" sz="2000" dirty="0" smtClean="0"/>
          </a:p>
          <a:p>
            <a:pPr lvl="0"/>
            <a:r>
              <a:rPr lang="en-US" sz="2000" dirty="0" err="1" smtClean="0"/>
              <a:t>Мариола</a:t>
            </a:r>
            <a:r>
              <a:rPr lang="en-US" sz="2000" dirty="0" smtClean="0"/>
              <a:t> </a:t>
            </a:r>
            <a:r>
              <a:rPr lang="en-US" sz="2000" dirty="0" err="1" smtClean="0"/>
              <a:t>Јешић</a:t>
            </a:r>
            <a:r>
              <a:rPr lang="en-US" sz="2000" dirty="0" smtClean="0"/>
              <a:t> – </a:t>
            </a:r>
            <a:r>
              <a:rPr lang="en-US" sz="2000" dirty="0" err="1" smtClean="0"/>
              <a:t>представник</a:t>
            </a:r>
            <a:r>
              <a:rPr lang="en-US" sz="2000" dirty="0" smtClean="0"/>
              <a:t> </a:t>
            </a:r>
            <a:r>
              <a:rPr lang="en-US" sz="2000" dirty="0" err="1" smtClean="0"/>
              <a:t>родитеља</a:t>
            </a:r>
            <a:endParaRPr lang="en-US" sz="2000" dirty="0" smtClean="0"/>
          </a:p>
          <a:p>
            <a:pPr lvl="0"/>
            <a:r>
              <a:rPr lang="sr-Cyrl-CS" sz="2000" dirty="0" smtClean="0"/>
              <a:t>Снежана Петровић – представник јединице локалне самоуправе.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endParaRPr lang="sr-Latn-R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Latn-RS" sz="2800" b="1" u="sng" dirty="0" smtClean="0"/>
              <a:t>Стручни тим за заштиту деце од насиља, злостављања и занемаривања пу </a:t>
            </a:r>
            <a:r>
              <a:rPr lang="sr-Latn-RS" sz="2800" b="1" u="sng" dirty="0" smtClean="0"/>
              <a:t>„</a:t>
            </a:r>
            <a:r>
              <a:rPr lang="sr-Cyrl-RS" sz="2800" b="1" u="sng" smtClean="0"/>
              <a:t>У</a:t>
            </a:r>
            <a:r>
              <a:rPr lang="sr-Latn-RS" sz="2800" b="1" u="sng" smtClean="0"/>
              <a:t>б</a:t>
            </a:r>
            <a:r>
              <a:rPr lang="sr-Latn-RS" sz="2800" b="1" u="sng" dirty="0" smtClean="0"/>
              <a:t>“ за радну 20</a:t>
            </a:r>
            <a:r>
              <a:rPr lang="sr-Cyrl-RS" sz="2800" u="sng" dirty="0" smtClean="0"/>
              <a:t>20</a:t>
            </a:r>
            <a:r>
              <a:rPr lang="sr-Latn-RS" sz="2800" b="1" u="sng" dirty="0" smtClean="0"/>
              <a:t>/20</a:t>
            </a:r>
            <a:r>
              <a:rPr lang="sr-Cyrl-RS" sz="2800" b="1" u="sng" dirty="0" smtClean="0"/>
              <a:t>21</a:t>
            </a:r>
            <a:r>
              <a:rPr lang="sr-Latn-RS" sz="2800" b="1" u="sng" dirty="0" smtClean="0"/>
              <a:t> годину</a:t>
            </a:r>
            <a:endParaRPr lang="sr-Latn-RS" sz="2800" b="1" u="sng" dirty="0"/>
          </a:p>
        </p:txBody>
      </p:sp>
    </p:spTree>
    <p:extLst>
      <p:ext uri="{BB962C8B-B14F-4D97-AF65-F5344CB8AC3E}">
        <p14:creationId xmlns="" xmlns:p14="http://schemas.microsoft.com/office/powerpoint/2010/main" val="72263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 smtClean="0"/>
              <a:t>ЗЛОСТАВЉАЊЕ ДЕЦЕ</a:t>
            </a:r>
            <a:r>
              <a:rPr lang="sr-Cyrl-RS" sz="3600" dirty="0" smtClean="0"/>
              <a:t> </a:t>
            </a:r>
            <a:r>
              <a:rPr lang="sr-Latn-RS" sz="3600" dirty="0" smtClean="0"/>
              <a:t>-</a:t>
            </a:r>
            <a:r>
              <a:rPr lang="sr-Cyrl-RS" sz="3600" dirty="0" smtClean="0"/>
              <a:t> </a:t>
            </a:r>
            <a:r>
              <a:rPr lang="sr-Latn-RS" sz="3600" dirty="0" smtClean="0"/>
              <a:t>ДЕФИНИЦИЈА</a:t>
            </a:r>
            <a:endParaRPr lang="sr-Latn-R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4248472"/>
          </a:xfrm>
        </p:spPr>
        <p:txBody>
          <a:bodyPr>
            <a:normAutofit fontScale="55000" lnSpcReduction="20000"/>
          </a:bodyPr>
          <a:lstStyle/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az-Cyrl-AZ" sz="3400" dirty="0" smtClean="0"/>
              <a:t>С</a:t>
            </a:r>
            <a:r>
              <a:rPr lang="sr-Latn-RS" sz="3400" dirty="0" smtClean="0"/>
              <a:t>ви облици физичког и/или емоционалног злостављања,сексуална злоупотреба,</a:t>
            </a:r>
            <a:r>
              <a:rPr lang="sr-Cyrl-RS" sz="3400" dirty="0" smtClean="0"/>
              <a:t> </a:t>
            </a:r>
            <a:r>
              <a:rPr lang="sr-Latn-RS" sz="3400" dirty="0" smtClean="0"/>
              <a:t>занемаривање или немарни поступак,</a:t>
            </a:r>
            <a:r>
              <a:rPr lang="sr-Cyrl-RS" sz="3400" dirty="0" smtClean="0"/>
              <a:t> </a:t>
            </a:r>
            <a:r>
              <a:rPr lang="sr-Latn-RS" sz="3400" dirty="0" smtClean="0"/>
              <a:t>комерцијална и друга експлоатација</a:t>
            </a:r>
            <a:endParaRPr lang="sr-Cyrl-RS" sz="3400" dirty="0" smtClean="0"/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endParaRPr lang="sr-Latn-RS" sz="3400" dirty="0" smtClean="0"/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sr-Latn-RS" sz="3400" dirty="0" smtClean="0"/>
              <a:t>Стварно или потенцијално нарушавање здравља детета,</a:t>
            </a:r>
            <a:r>
              <a:rPr lang="sr-Cyrl-RS" sz="3400" dirty="0" smtClean="0"/>
              <a:t> </a:t>
            </a:r>
            <a:r>
              <a:rPr lang="sr-Latn-RS" sz="3400" dirty="0" smtClean="0"/>
              <a:t>његовог преживљавања,</a:t>
            </a:r>
            <a:r>
              <a:rPr lang="sr-Cyrl-RS" sz="3400" dirty="0" smtClean="0"/>
              <a:t> </a:t>
            </a:r>
            <a:r>
              <a:rPr lang="sr-Latn-RS" sz="3400" dirty="0" smtClean="0"/>
              <a:t>развоја или достојанства</a:t>
            </a:r>
            <a:endParaRPr lang="sr-Cyrl-RS" sz="3400" dirty="0" smtClean="0"/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endParaRPr lang="sr-Latn-RS" sz="3400" dirty="0" smtClean="0"/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az-Cyrl-AZ" sz="3400" dirty="0" smtClean="0"/>
              <a:t>У</a:t>
            </a:r>
            <a:r>
              <a:rPr lang="sr-Latn-RS" sz="3400" dirty="0" smtClean="0"/>
              <a:t> оквиру односа који укључује одговорност,</a:t>
            </a:r>
            <a:r>
              <a:rPr lang="sr-Cyrl-RS" sz="3400" dirty="0" smtClean="0"/>
              <a:t> </a:t>
            </a:r>
            <a:r>
              <a:rPr lang="sr-Latn-RS" sz="3400" dirty="0" smtClean="0"/>
              <a:t>поверење или моћ</a:t>
            </a:r>
          </a:p>
          <a:p>
            <a:pPr marL="457200" indent="-457200" algn="l">
              <a:buFont typeface="Wingdings" pitchFamily="2" charset="2"/>
              <a:buChar char="Ø"/>
            </a:pPr>
            <a:endParaRPr lang="sr-Latn-RS" sz="2000" dirty="0" smtClean="0"/>
          </a:p>
          <a:p>
            <a:pPr algn="r"/>
            <a:r>
              <a:rPr lang="az-Cyrl-AZ" dirty="0" smtClean="0"/>
              <a:t>С</a:t>
            </a:r>
            <a:r>
              <a:rPr lang="sr-Latn-RS" dirty="0" smtClean="0"/>
              <a:t>ЗО,1999</a:t>
            </a:r>
          </a:p>
          <a:p>
            <a:pPr marL="457200" indent="-457200" algn="l">
              <a:buFont typeface="Wingdings" pitchFamily="2" charset="2"/>
              <a:buChar char="Ø"/>
            </a:pP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28963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az-Cyrl-AZ" b="1" dirty="0" smtClean="0"/>
              <a:t>Н</a:t>
            </a:r>
            <a:r>
              <a:rPr lang="sr-Latn-RS" b="1" dirty="0" smtClean="0"/>
              <a:t>икакво насиље над  децом не може се оправдати, а свако насиље над децом може се спречити </a:t>
            </a:r>
            <a:r>
              <a:rPr lang="sr-Latn-RS" dirty="0" smtClean="0"/>
              <a:t>(УНИЦЕФ,2013)</a:t>
            </a:r>
          </a:p>
          <a:p>
            <a:pPr>
              <a:buFont typeface="Wingdings" pitchFamily="2" charset="2"/>
              <a:buChar char="§"/>
            </a:pPr>
            <a:r>
              <a:rPr lang="sr-Latn-RS" dirty="0"/>
              <a:t> С</a:t>
            </a:r>
            <a:r>
              <a:rPr lang="sr-Latn-RS" dirty="0" smtClean="0"/>
              <a:t>ваки облик малтретирања детета-кршење основних права детета</a:t>
            </a:r>
          </a:p>
          <a:p>
            <a:pPr>
              <a:buFont typeface="Wingdings" pitchFamily="2" charset="2"/>
              <a:buChar char="§"/>
            </a:pPr>
            <a:r>
              <a:rPr lang="sr-Latn-RS" dirty="0" smtClean="0"/>
              <a:t>Злостављање се може догодити било где</a:t>
            </a:r>
          </a:p>
          <a:p>
            <a:pPr>
              <a:buFont typeface="Wingdings" pitchFamily="2" charset="2"/>
              <a:buChar char="§"/>
            </a:pPr>
            <a:r>
              <a:rPr lang="sr-Latn-RS" dirty="0" smtClean="0"/>
              <a:t>Породица има највећи потенцијал за заштиту деце и обезбеђивање њихове физичке и емоционалне безбедности</a:t>
            </a:r>
          </a:p>
          <a:p>
            <a:pPr>
              <a:buFont typeface="Wingdings" pitchFamily="2" charset="2"/>
              <a:buChar char="§"/>
            </a:pPr>
            <a:r>
              <a:rPr lang="sr-Latn-RS" dirty="0" smtClean="0"/>
              <a:t>Свака особа у друштву, а посебно стручњаци који раде са породицама и децом, имају обавезу и одговорност да пријаве случајеве злостављања и занемаривања деце.</a:t>
            </a:r>
          </a:p>
          <a:p>
            <a:pPr>
              <a:buFont typeface="Wingdings" pitchFamily="2" charset="2"/>
              <a:buChar char="§"/>
            </a:pP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u="sng" dirty="0" smtClean="0"/>
              <a:t>КЉУЧНЕ КАРАКТЕРИСТИКЕ</a:t>
            </a:r>
            <a:endParaRPr lang="sr-Latn-RS" u="sng" dirty="0"/>
          </a:p>
        </p:txBody>
      </p:sp>
    </p:spTree>
    <p:extLst>
      <p:ext uri="{BB962C8B-B14F-4D97-AF65-F5344CB8AC3E}">
        <p14:creationId xmlns="" xmlns:p14="http://schemas.microsoft.com/office/powerpoint/2010/main" val="193380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44824"/>
            <a:ext cx="8229600" cy="3456384"/>
          </a:xfrm>
        </p:spPr>
        <p:txBody>
          <a:bodyPr>
            <a:normAutofit/>
          </a:bodyPr>
          <a:lstStyle/>
          <a:p>
            <a:pPr algn="ctr"/>
            <a:r>
              <a:rPr lang="sr-Latn-RS" b="1" dirty="0" smtClean="0"/>
              <a:t>КАКО ЗЛОСТАВЉАЊЕ ДОВОДИ ДО ПОСЛЕДИЦА</a:t>
            </a:r>
            <a:r>
              <a:rPr lang="en-US" b="1" dirty="0"/>
              <a:t>?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16418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u="sng" dirty="0" smtClean="0"/>
              <a:t>Последице злостављања кроз животни век</a:t>
            </a:r>
            <a:endParaRPr lang="sr-Latn-RS" b="1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4320480" cy="720080"/>
          </a:xfrm>
        </p:spPr>
        <p:txBody>
          <a:bodyPr>
            <a:normAutofit fontScale="92500" lnSpcReduction="10000"/>
          </a:bodyPr>
          <a:lstStyle/>
          <a:p>
            <a:r>
              <a:rPr lang="az-Cyrl-AZ" u="sng" dirty="0" smtClean="0"/>
              <a:t>П</a:t>
            </a:r>
            <a:r>
              <a:rPr lang="sr-Latn-RS" u="sng" dirty="0" smtClean="0"/>
              <a:t>роблеми физичког здравља</a:t>
            </a:r>
            <a:endParaRPr lang="sr-Latn-RS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4008" y="1340768"/>
            <a:ext cx="4320480" cy="720080"/>
          </a:xfrm>
        </p:spPr>
        <p:txBody>
          <a:bodyPr>
            <a:normAutofit fontScale="92500" lnSpcReduction="10000"/>
          </a:bodyPr>
          <a:lstStyle/>
          <a:p>
            <a:r>
              <a:rPr lang="az-Cyrl-AZ" u="sng" dirty="0" smtClean="0"/>
              <a:t>П</a:t>
            </a:r>
            <a:r>
              <a:rPr lang="sr-Latn-RS" u="sng" dirty="0" smtClean="0"/>
              <a:t>роблеми психичког здравља</a:t>
            </a:r>
            <a:endParaRPr lang="sr-Latn-R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544" y="2204864"/>
            <a:ext cx="4218548" cy="3816424"/>
          </a:xfrm>
        </p:spPr>
        <p:txBody>
          <a:bodyPr>
            <a:normAutofit fontScale="92500"/>
          </a:bodyPr>
          <a:lstStyle/>
          <a:p>
            <a:pPr lvl="0"/>
            <a:r>
              <a:rPr lang="az-Cyrl-AZ" dirty="0" smtClean="0"/>
              <a:t>З</a:t>
            </a:r>
            <a:r>
              <a:rPr lang="sr-Latn-RS" dirty="0" smtClean="0"/>
              <a:t>астој у расту и развоју</a:t>
            </a:r>
          </a:p>
          <a:p>
            <a:pPr lvl="0"/>
            <a:r>
              <a:rPr lang="sr-Latn-RS" dirty="0" smtClean="0"/>
              <a:t> Психосоматске болести</a:t>
            </a:r>
          </a:p>
          <a:p>
            <a:r>
              <a:rPr lang="sr-Latn-RS" dirty="0" smtClean="0"/>
              <a:t>Запостављање лечења болести</a:t>
            </a:r>
          </a:p>
          <a:p>
            <a:pPr lvl="0"/>
            <a:r>
              <a:rPr lang="sr-Latn-RS" dirty="0" smtClean="0"/>
              <a:t>Проблеми репродуктивног здравља</a:t>
            </a:r>
          </a:p>
          <a:p>
            <a:pPr lvl="0"/>
            <a:r>
              <a:rPr lang="sr-Latn-RS" dirty="0" smtClean="0"/>
              <a:t>Низ хроничних болести током живота-крацином,</a:t>
            </a:r>
            <a:r>
              <a:rPr lang="sr-Cyrl-RS" dirty="0" smtClean="0"/>
              <a:t> </a:t>
            </a:r>
            <a:r>
              <a:rPr lang="sr-Latn-RS" dirty="0" smtClean="0"/>
              <a:t>дијабетес,</a:t>
            </a:r>
            <a:r>
              <a:rPr lang="sr-Cyrl-RS" dirty="0" smtClean="0"/>
              <a:t> </a:t>
            </a:r>
            <a:r>
              <a:rPr lang="sr-Latn-RS" dirty="0" smtClean="0"/>
              <a:t>гојазност...</a:t>
            </a:r>
          </a:p>
          <a:p>
            <a:endParaRPr lang="sr-Latn-R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060848"/>
            <a:ext cx="4288536" cy="3941763"/>
          </a:xfrm>
        </p:spPr>
        <p:txBody>
          <a:bodyPr>
            <a:normAutofit/>
          </a:bodyPr>
          <a:lstStyle/>
          <a:p>
            <a:r>
              <a:rPr lang="az-Cyrl-AZ" dirty="0" smtClean="0"/>
              <a:t>Д</a:t>
            </a:r>
            <a:r>
              <a:rPr lang="sr-Latn-RS" dirty="0" smtClean="0"/>
              <a:t>епресија</a:t>
            </a:r>
          </a:p>
          <a:p>
            <a:r>
              <a:rPr lang="az-Cyrl-AZ" dirty="0" smtClean="0"/>
              <a:t>А</a:t>
            </a:r>
            <a:r>
              <a:rPr lang="sr-Latn-RS" dirty="0" smtClean="0"/>
              <a:t>нксиозни поремећаји,</a:t>
            </a:r>
            <a:r>
              <a:rPr lang="sr-Cyrl-RS" dirty="0" smtClean="0"/>
              <a:t> </a:t>
            </a:r>
            <a:r>
              <a:rPr lang="sr-Latn-RS" dirty="0" smtClean="0"/>
              <a:t>ПТСП</a:t>
            </a:r>
          </a:p>
          <a:p>
            <a:r>
              <a:rPr lang="az-Cyrl-AZ" dirty="0" smtClean="0"/>
              <a:t>З</a:t>
            </a:r>
            <a:r>
              <a:rPr lang="sr-Latn-RS" dirty="0" smtClean="0"/>
              <a:t>лоу</a:t>
            </a:r>
            <a:r>
              <a:rPr lang="sr-Cyrl-RS" dirty="0" smtClean="0"/>
              <a:t>по</a:t>
            </a:r>
            <a:r>
              <a:rPr lang="sr-Latn-RS" dirty="0" smtClean="0"/>
              <a:t>треба ПАС</a:t>
            </a:r>
          </a:p>
          <a:p>
            <a:r>
              <a:rPr lang="az-Cyrl-AZ" dirty="0" smtClean="0"/>
              <a:t>Д</a:t>
            </a:r>
            <a:r>
              <a:rPr lang="sr-Latn-RS" dirty="0" smtClean="0"/>
              <a:t>исоцијативни поремећаји</a:t>
            </a:r>
          </a:p>
          <a:p>
            <a:r>
              <a:rPr lang="az-Cyrl-AZ" dirty="0" smtClean="0"/>
              <a:t>П</a:t>
            </a:r>
            <a:r>
              <a:rPr lang="sr-Latn-RS" dirty="0" smtClean="0"/>
              <a:t>оремећаји личности</a:t>
            </a:r>
          </a:p>
          <a:p>
            <a:r>
              <a:rPr lang="az-Cyrl-AZ" dirty="0" smtClean="0"/>
              <a:t>П</a:t>
            </a:r>
            <a:r>
              <a:rPr lang="sr-Latn-RS" dirty="0" smtClean="0"/>
              <a:t>сихоза,</a:t>
            </a:r>
            <a:r>
              <a:rPr lang="sr-Cyrl-RS" dirty="0" smtClean="0"/>
              <a:t> </a:t>
            </a:r>
            <a:r>
              <a:rPr lang="sr-Latn-RS" dirty="0" smtClean="0"/>
              <a:t>БАП</a:t>
            </a:r>
          </a:p>
          <a:p>
            <a:r>
              <a:rPr lang="az-Cyrl-AZ" dirty="0" smtClean="0"/>
              <a:t>С</a:t>
            </a:r>
            <a:r>
              <a:rPr lang="sr-Latn-RS" dirty="0" smtClean="0"/>
              <a:t>амоповређивање,</a:t>
            </a:r>
            <a:endParaRPr lang="sr-Cyrl-RS" dirty="0" smtClean="0"/>
          </a:p>
          <a:p>
            <a:pPr>
              <a:buNone/>
            </a:pPr>
            <a:r>
              <a:rPr lang="sr-Cyrl-RS" dirty="0" smtClean="0"/>
              <a:t>   </a:t>
            </a:r>
            <a:r>
              <a:rPr lang="sr-Latn-RS" dirty="0" smtClean="0"/>
              <a:t>суицид</a:t>
            </a: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11064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81776" cy="457200"/>
          </a:xfrm>
        </p:spPr>
        <p:txBody>
          <a:bodyPr>
            <a:noAutofit/>
          </a:bodyPr>
          <a:lstStyle/>
          <a:p>
            <a:pPr algn="ctr"/>
            <a:r>
              <a:rPr lang="sr-Latn-RS" sz="3600" dirty="0" smtClean="0"/>
              <a:t>Промене у </a:t>
            </a:r>
            <a:r>
              <a:rPr lang="sr-Cyrl-RS" sz="3600" dirty="0" smtClean="0"/>
              <a:t>“</a:t>
            </a:r>
            <a:r>
              <a:rPr lang="sr-Latn-RS" sz="3600" dirty="0" smtClean="0"/>
              <a:t>хардверу</a:t>
            </a:r>
            <a:r>
              <a:rPr lang="sr-Cyrl-RS" sz="3600" dirty="0" smtClean="0"/>
              <a:t>”</a:t>
            </a:r>
            <a:endParaRPr lang="sr-Latn-R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644008" y="1556792"/>
            <a:ext cx="4499992" cy="4640702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az-Cyrl-AZ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sr-Latn-RS" sz="2000" b="1" dirty="0" smtClean="0">
                <a:latin typeface="Times New Roman" pitchFamily="18" charset="0"/>
                <a:cs typeface="Times New Roman" pitchFamily="18" charset="0"/>
              </a:rPr>
              <a:t>оксичко дејство хроничног</a:t>
            </a:r>
            <a:r>
              <a:rPr lang="sr-Cyrl-R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2000" b="1" dirty="0" smtClean="0">
                <a:latin typeface="Times New Roman" pitchFamily="18" charset="0"/>
                <a:cs typeface="Times New Roman" pitchFamily="18" charset="0"/>
              </a:rPr>
              <a:t>стреса на развој мозга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az-Cyrl-AZ" sz="20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r-Latn-RS" sz="2000" b="1" dirty="0" smtClean="0">
                <a:latin typeface="Times New Roman" pitchFamily="18" charset="0"/>
                <a:cs typeface="Times New Roman" pitchFamily="18" charset="0"/>
              </a:rPr>
              <a:t>еадекватна стимулација за развој мозга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az-Cyrl-AZ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sr-Latn-RS" sz="2000" b="1" dirty="0" smtClean="0">
                <a:latin typeface="Times New Roman" pitchFamily="18" charset="0"/>
                <a:cs typeface="Times New Roman" pitchFamily="18" charset="0"/>
              </a:rPr>
              <a:t>ронична инфламација-негативан утицај на развој мозга и настанак хроничних соматских болести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az-Cyrl-AZ" sz="2000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Latn-RS" sz="2000" b="1" dirty="0" smtClean="0">
                <a:latin typeface="Times New Roman" pitchFamily="18" charset="0"/>
                <a:cs typeface="Times New Roman" pitchFamily="18" charset="0"/>
              </a:rPr>
              <a:t>ефицит окситоцина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az-Cyrl-AZ" sz="2000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Latn-RS" sz="2000" b="1" dirty="0" smtClean="0">
                <a:latin typeface="Times New Roman" pitchFamily="18" charset="0"/>
                <a:cs typeface="Times New Roman" pitchFamily="18" charset="0"/>
              </a:rPr>
              <a:t>тицај на гене-епигенетика</a:t>
            </a:r>
            <a:endParaRPr lang="sr-Latn-R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 descr="Childs-brai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4572000" cy="4572000"/>
          </a:xfrm>
        </p:spPr>
      </p:pic>
    </p:spTree>
    <p:extLst>
      <p:ext uri="{BB962C8B-B14F-4D97-AF65-F5344CB8AC3E}">
        <p14:creationId xmlns="" xmlns:p14="http://schemas.microsoft.com/office/powerpoint/2010/main" val="64350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/>
          <a:lstStyle/>
          <a:p>
            <a:pPr algn="ctr"/>
            <a:endParaRPr lang="sr-Latn-RS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292708" y="2837252"/>
            <a:ext cx="63268" cy="951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4355976" y="2365826"/>
            <a:ext cx="1728192" cy="3667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55976" y="2837252"/>
            <a:ext cx="0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2246830" y="3498573"/>
            <a:ext cx="1361802" cy="39604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0800000" flipV="1">
            <a:off x="3602627" y="3498573"/>
            <a:ext cx="2304256" cy="39604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171102-toddler-brain-scans-emb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700" y="825500"/>
            <a:ext cx="7848600" cy="5207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7749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ld-abused-brain-750x4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8136904" cy="54726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Проблеми интерперсоналних односа</a:t>
            </a:r>
          </a:p>
          <a:p>
            <a:r>
              <a:rPr lang="sr-Latn-RS" dirty="0" smtClean="0"/>
              <a:t>Малолетничка трудноћа</a:t>
            </a:r>
          </a:p>
          <a:p>
            <a:r>
              <a:rPr lang="az-Cyrl-AZ" dirty="0" smtClean="0"/>
              <a:t>Д</a:t>
            </a:r>
            <a:r>
              <a:rPr lang="sr-Latn-RS" dirty="0" smtClean="0"/>
              <a:t>еликвенција</a:t>
            </a:r>
          </a:p>
          <a:p>
            <a:r>
              <a:rPr lang="az-Cyrl-AZ" dirty="0" smtClean="0"/>
              <a:t>Т</a:t>
            </a:r>
            <a:r>
              <a:rPr lang="sr-Latn-RS" dirty="0" smtClean="0"/>
              <a:t>рансгенерацијско преношење</a:t>
            </a:r>
            <a:r>
              <a:rPr lang="sr-Cyrl-RS" dirty="0" smtClean="0"/>
              <a:t> з</a:t>
            </a:r>
            <a:r>
              <a:rPr lang="sr-Latn-RS" dirty="0" smtClean="0"/>
              <a:t>лостављања и насиља уопште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b="1" u="sng" dirty="0" smtClean="0"/>
              <a:t>Проблеми социјалног функционисања</a:t>
            </a:r>
            <a:endParaRPr lang="sr-Latn-RS" sz="3200" b="1" u="sng" dirty="0"/>
          </a:p>
        </p:txBody>
      </p:sp>
    </p:spTree>
    <p:extLst>
      <p:ext uri="{BB962C8B-B14F-4D97-AF65-F5344CB8AC3E}">
        <p14:creationId xmlns="" xmlns:p14="http://schemas.microsoft.com/office/powerpoint/2010/main" val="232735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az-Cyrl-AZ" b="1" dirty="0" smtClean="0"/>
              <a:t>Н</a:t>
            </a:r>
            <a:r>
              <a:rPr lang="sr-Latn-RS" b="1" dirty="0" smtClean="0"/>
              <a:t>е</a:t>
            </a:r>
          </a:p>
          <a:p>
            <a:pPr>
              <a:buFont typeface="Wingdings" pitchFamily="2" charset="2"/>
              <a:buChar char="q"/>
            </a:pPr>
            <a:r>
              <a:rPr lang="az-Cyrl-AZ" b="1" dirty="0" smtClean="0"/>
              <a:t>Р</a:t>
            </a:r>
            <a:r>
              <a:rPr lang="sr-Latn-RS" b="1" dirty="0" smtClean="0"/>
              <a:t>езилијенција-протективни фактори</a:t>
            </a:r>
          </a:p>
          <a:p>
            <a:pPr>
              <a:buFont typeface="Wingdings" pitchFamily="2" charset="2"/>
              <a:buChar char="q"/>
            </a:pPr>
            <a:r>
              <a:rPr lang="az-Cyrl-AZ" b="1" dirty="0" smtClean="0"/>
              <a:t>З</a:t>
            </a:r>
            <a:r>
              <a:rPr lang="sr-Latn-RS" b="1" dirty="0" smtClean="0"/>
              <a:t>ато је превенција кључна</a:t>
            </a:r>
            <a:r>
              <a:rPr lang="en-US" b="1" dirty="0" smtClean="0"/>
              <a:t>!!!</a:t>
            </a:r>
            <a:endParaRPr lang="sr-Latn-RS" b="1" dirty="0" smtClean="0"/>
          </a:p>
          <a:p>
            <a:pPr>
              <a:buFont typeface="Wingdings" pitchFamily="2" charset="2"/>
              <a:buChar char="q"/>
            </a:pPr>
            <a:r>
              <a:rPr lang="az-Cyrl-AZ" b="1" dirty="0" smtClean="0"/>
              <a:t>С</a:t>
            </a:r>
            <a:r>
              <a:rPr lang="sr-Latn-RS" b="1" dirty="0" smtClean="0"/>
              <a:t>вако дете може бити жртва</a:t>
            </a:r>
          </a:p>
          <a:p>
            <a:pPr>
              <a:buFont typeface="Wingdings" pitchFamily="2" charset="2"/>
              <a:buChar char="q"/>
            </a:pPr>
            <a:r>
              <a:rPr lang="az-Cyrl-AZ" b="1" dirty="0" smtClean="0"/>
              <a:t>С</a:t>
            </a:r>
            <a:r>
              <a:rPr lang="sr-Latn-RS" b="1" dirty="0" smtClean="0"/>
              <a:t>вако ко ради са децом-ради и са злостављаном и занемареном децом</a:t>
            </a:r>
            <a:endParaRPr lang="sr-Latn-R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u="sng" dirty="0" smtClean="0"/>
              <a:t>Д</a:t>
            </a:r>
            <a:r>
              <a:rPr lang="sr-Latn-RS" b="1" u="sng" dirty="0" smtClean="0"/>
              <a:t>а ли ће сви развити последице злостављања</a:t>
            </a:r>
            <a:endParaRPr lang="sr-Latn-RS" b="1" u="sng" dirty="0"/>
          </a:p>
        </p:txBody>
      </p:sp>
    </p:spTree>
    <p:extLst>
      <p:ext uri="{BB962C8B-B14F-4D97-AF65-F5344CB8AC3E}">
        <p14:creationId xmlns="" xmlns:p14="http://schemas.microsoft.com/office/powerpoint/2010/main" val="410516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620688"/>
            <a:ext cx="16561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 smtClean="0"/>
              <a:t>П</a:t>
            </a:r>
            <a:r>
              <a:rPr lang="sr-Latn-RS" dirty="0" smtClean="0"/>
              <a:t>ревенција пре појаве</a:t>
            </a:r>
            <a:endParaRPr lang="sr-Latn-RS" dirty="0"/>
          </a:p>
        </p:txBody>
      </p:sp>
      <p:sp>
        <p:nvSpPr>
          <p:cNvPr id="3" name="Rectangle 2"/>
          <p:cNvSpPr/>
          <p:nvPr/>
        </p:nvSpPr>
        <p:spPr>
          <a:xfrm>
            <a:off x="3923928" y="620688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 smtClean="0"/>
              <a:t>П</a:t>
            </a:r>
            <a:r>
              <a:rPr lang="sr-Latn-RS" dirty="0" smtClean="0"/>
              <a:t>ревенција поновне појаве</a:t>
            </a:r>
            <a:endParaRPr lang="sr-Latn-RS" dirty="0"/>
          </a:p>
        </p:txBody>
      </p:sp>
      <p:sp>
        <p:nvSpPr>
          <p:cNvPr id="4" name="Rectangle 3"/>
          <p:cNvSpPr/>
          <p:nvPr/>
        </p:nvSpPr>
        <p:spPr>
          <a:xfrm>
            <a:off x="6516216" y="908720"/>
            <a:ext cx="208823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 smtClean="0"/>
              <a:t>П</a:t>
            </a:r>
            <a:r>
              <a:rPr lang="sr-Latn-RS" dirty="0" smtClean="0"/>
              <a:t>ревенција последица</a:t>
            </a:r>
            <a:endParaRPr lang="sr-Latn-RS" dirty="0"/>
          </a:p>
        </p:txBody>
      </p:sp>
      <p:cxnSp>
        <p:nvCxnSpPr>
          <p:cNvPr id="7" name="Elbow Connector 6"/>
          <p:cNvCxnSpPr>
            <a:stCxn id="2" idx="2"/>
          </p:cNvCxnSpPr>
          <p:nvPr/>
        </p:nvCxnSpPr>
        <p:spPr>
          <a:xfrm rot="5400000">
            <a:off x="1115616" y="2024844"/>
            <a:ext cx="1224136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>
            <a:off x="1721334" y="2643262"/>
            <a:ext cx="834442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044665" y="2530487"/>
            <a:ext cx="2289429" cy="1793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 smtClean="0"/>
              <a:t>Ф</a:t>
            </a:r>
            <a:r>
              <a:rPr lang="sr-Latn-RS" dirty="0" smtClean="0"/>
              <a:t>изичко з.</a:t>
            </a:r>
          </a:p>
          <a:p>
            <a:pPr algn="ctr"/>
            <a:r>
              <a:rPr lang="az-Cyrl-AZ" dirty="0" smtClean="0"/>
              <a:t>С</a:t>
            </a:r>
            <a:r>
              <a:rPr lang="sr-Latn-RS" dirty="0" smtClean="0"/>
              <a:t>ексуално з</a:t>
            </a:r>
            <a:endParaRPr lang="sr-Latn-RS" dirty="0"/>
          </a:p>
          <a:p>
            <a:pPr algn="ctr"/>
            <a:r>
              <a:rPr lang="sr-Latn-RS" dirty="0" smtClean="0"/>
              <a:t>емоционално</a:t>
            </a:r>
          </a:p>
        </p:txBody>
      </p:sp>
      <p:cxnSp>
        <p:nvCxnSpPr>
          <p:cNvPr id="12" name="Elbow Connector 11"/>
          <p:cNvCxnSpPr>
            <a:stCxn id="10" idx="3"/>
          </p:cNvCxnSpPr>
          <p:nvPr/>
        </p:nvCxnSpPr>
        <p:spPr>
          <a:xfrm>
            <a:off x="4334094" y="3427412"/>
            <a:ext cx="2592288" cy="89692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516216" y="4437112"/>
            <a:ext cx="2088232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 smtClean="0"/>
              <a:t>Д</a:t>
            </a:r>
            <a:r>
              <a:rPr lang="sr-Latn-RS" dirty="0" smtClean="0"/>
              <a:t>уготрајни ефекти</a:t>
            </a:r>
            <a:endParaRPr lang="sr-Latn-RS" dirty="0"/>
          </a:p>
        </p:txBody>
      </p:sp>
      <p:cxnSp>
        <p:nvCxnSpPr>
          <p:cNvPr id="17" name="Elbow Connector 16"/>
          <p:cNvCxnSpPr>
            <a:stCxn id="3" idx="2"/>
          </p:cNvCxnSpPr>
          <p:nvPr/>
        </p:nvCxnSpPr>
        <p:spPr>
          <a:xfrm rot="5400000">
            <a:off x="3807980" y="2422476"/>
            <a:ext cx="2025749" cy="634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4" idx="2"/>
          </p:cNvCxnSpPr>
          <p:nvPr/>
        </p:nvCxnSpPr>
        <p:spPr>
          <a:xfrm rot="5400000">
            <a:off x="5488515" y="1360357"/>
            <a:ext cx="1803375" cy="234026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10" idx="1"/>
          </p:cNvCxnSpPr>
          <p:nvPr/>
        </p:nvCxnSpPr>
        <p:spPr>
          <a:xfrm rot="10800000" flipV="1">
            <a:off x="683569" y="3427411"/>
            <a:ext cx="1361097" cy="1111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5-Point Star 27"/>
          <p:cNvSpPr/>
          <p:nvPr/>
        </p:nvSpPr>
        <p:spPr>
          <a:xfrm>
            <a:off x="971600" y="3438525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32" name="Straight Arrow Connector 31"/>
          <p:cNvCxnSpPr>
            <a:stCxn id="28" idx="2"/>
          </p:cNvCxnSpPr>
          <p:nvPr/>
        </p:nvCxnSpPr>
        <p:spPr>
          <a:xfrm flipH="1">
            <a:off x="1040874" y="4352923"/>
            <a:ext cx="105361" cy="10395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8" idx="3"/>
          </p:cNvCxnSpPr>
          <p:nvPr/>
        </p:nvCxnSpPr>
        <p:spPr>
          <a:xfrm>
            <a:off x="1711365" y="4352923"/>
            <a:ext cx="333300" cy="9122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79512" y="5373216"/>
            <a:ext cx="1800200" cy="9168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Универзална</a:t>
            </a:r>
            <a:endParaRPr lang="sr-Latn-RS" dirty="0"/>
          </a:p>
        </p:txBody>
      </p:sp>
      <p:sp>
        <p:nvSpPr>
          <p:cNvPr id="43" name="Rectangle 42"/>
          <p:cNvSpPr/>
          <p:nvPr/>
        </p:nvSpPr>
        <p:spPr>
          <a:xfrm>
            <a:off x="2195736" y="5392492"/>
            <a:ext cx="2016223" cy="9168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Селективна</a:t>
            </a:r>
            <a:endParaRPr lang="sr-Latn-R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5004048" y="3438525"/>
            <a:ext cx="0" cy="22227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817678" y="5850906"/>
            <a:ext cx="1914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dirty="0" smtClean="0"/>
              <a:t>И</a:t>
            </a:r>
            <a:r>
              <a:rPr lang="sr-Latn-RS" dirty="0" smtClean="0"/>
              <a:t>ндуковане интервенције</a:t>
            </a: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129656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2200" dirty="0" smtClean="0"/>
              <a:t>Узети у обзир целокупну слику детета или младе особе.</a:t>
            </a:r>
          </a:p>
          <a:p>
            <a:r>
              <a:rPr lang="az-Cyrl-AZ" sz="2200" dirty="0" smtClean="0"/>
              <a:t>И</a:t>
            </a:r>
            <a:r>
              <a:rPr lang="sr-Latn-RS" sz="2200" dirty="0" smtClean="0"/>
              <a:t>звори информација које помажу</a:t>
            </a:r>
          </a:p>
          <a:p>
            <a:pPr marL="0" indent="0">
              <a:buNone/>
            </a:pPr>
            <a:r>
              <a:rPr lang="sr-Latn-RS" sz="2200" dirty="0" smtClean="0"/>
              <a:t>-</a:t>
            </a:r>
            <a:r>
              <a:rPr lang="sr-Cyrl-RS" sz="2200" dirty="0" smtClean="0"/>
              <a:t>  </a:t>
            </a:r>
            <a:r>
              <a:rPr lang="sr-Latn-RS" sz="2200" dirty="0" smtClean="0"/>
              <a:t>било који подаци који добијате</a:t>
            </a:r>
          </a:p>
          <a:p>
            <a:pPr marL="0" indent="0">
              <a:buFontTx/>
              <a:buChar char="-"/>
            </a:pPr>
            <a:r>
              <a:rPr lang="sr-Cyrl-RS" sz="2200" dirty="0" smtClean="0"/>
              <a:t>  </a:t>
            </a:r>
            <a:r>
              <a:rPr lang="sr-Latn-RS" sz="2200" dirty="0" smtClean="0"/>
              <a:t>поверавање о злостављању или откривање од стране </a:t>
            </a:r>
            <a:r>
              <a:rPr lang="sr-Cyrl-RS" sz="2200" dirty="0" smtClean="0"/>
              <a:t>  </a:t>
            </a:r>
          </a:p>
          <a:p>
            <a:pPr marL="0" indent="0">
              <a:buNone/>
            </a:pPr>
            <a:r>
              <a:rPr lang="sr-Cyrl-RS" sz="2200" dirty="0" smtClean="0"/>
              <a:t>   </a:t>
            </a:r>
            <a:r>
              <a:rPr lang="sr-Latn-RS" sz="2200" dirty="0" smtClean="0"/>
              <a:t>детета или младе особе,</a:t>
            </a:r>
            <a:r>
              <a:rPr lang="sr-Cyrl-RS" sz="2200" dirty="0" smtClean="0"/>
              <a:t> </a:t>
            </a:r>
            <a:r>
              <a:rPr lang="sr-Latn-RS" sz="2200" dirty="0" smtClean="0"/>
              <a:t>или трећег лица</a:t>
            </a:r>
          </a:p>
          <a:p>
            <a:pPr marL="0" indent="0">
              <a:buNone/>
            </a:pPr>
            <a:r>
              <a:rPr lang="sr-Latn-RS" sz="2200" dirty="0" smtClean="0"/>
              <a:t>-</a:t>
            </a:r>
            <a:r>
              <a:rPr lang="sr-Cyrl-RS" sz="2200" dirty="0" smtClean="0"/>
              <a:t>  </a:t>
            </a:r>
            <a:r>
              <a:rPr lang="sr-Latn-RS" sz="2200" dirty="0" smtClean="0"/>
              <a:t>изглед,</a:t>
            </a:r>
            <a:r>
              <a:rPr lang="sr-Cyrl-RS" sz="2200" dirty="0" smtClean="0"/>
              <a:t> </a:t>
            </a:r>
            <a:r>
              <a:rPr lang="sr-Latn-RS" sz="2200" dirty="0" smtClean="0"/>
              <a:t>држање или понашање детета</a:t>
            </a:r>
          </a:p>
          <a:p>
            <a:pPr marL="0" indent="0">
              <a:buNone/>
            </a:pPr>
            <a:r>
              <a:rPr lang="sr-Latn-RS" sz="2200" dirty="0" smtClean="0"/>
              <a:t>-</a:t>
            </a:r>
            <a:r>
              <a:rPr lang="sr-Cyrl-RS" sz="2200" dirty="0" smtClean="0"/>
              <a:t>  </a:t>
            </a:r>
            <a:r>
              <a:rPr lang="sr-Latn-RS" sz="2200" dirty="0" smtClean="0"/>
              <a:t>типични симптоми </a:t>
            </a:r>
          </a:p>
          <a:p>
            <a:pPr marL="0" indent="0">
              <a:buNone/>
            </a:pPr>
            <a:r>
              <a:rPr lang="sr-Latn-RS" sz="2200" dirty="0" smtClean="0"/>
              <a:t>-</a:t>
            </a:r>
            <a:r>
              <a:rPr lang="sr-Cyrl-RS" sz="2200" dirty="0" smtClean="0"/>
              <a:t>  </a:t>
            </a:r>
            <a:r>
              <a:rPr lang="sr-Latn-RS" sz="2200" dirty="0" smtClean="0"/>
              <a:t>физички знакови</a:t>
            </a:r>
          </a:p>
          <a:p>
            <a:r>
              <a:rPr lang="sr-Latn-RS" sz="2200" dirty="0" smtClean="0"/>
              <a:t>Интеракција између родитеља/старатеља и детета или младе особе</a:t>
            </a:r>
          </a:p>
          <a:p>
            <a:pPr marL="0" indent="0">
              <a:buNone/>
            </a:pPr>
            <a:endParaRPr lang="sr-Latn-RS" sz="2200" dirty="0" smtClean="0"/>
          </a:p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/>
              <a:t>Слушајте и посматрајте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0558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Породично окружење пуно подршке</a:t>
            </a:r>
          </a:p>
          <a:p>
            <a:r>
              <a:rPr lang="az-Cyrl-AZ" dirty="0" smtClean="0"/>
              <a:t>С</a:t>
            </a:r>
            <a:r>
              <a:rPr lang="sr-Latn-RS" dirty="0" smtClean="0"/>
              <a:t>нажне друштвене мреже</a:t>
            </a:r>
            <a:r>
              <a:rPr lang="sr-Cyrl-RS" dirty="0" smtClean="0"/>
              <a:t> подршке</a:t>
            </a:r>
            <a:endParaRPr lang="sr-Latn-RS" dirty="0" smtClean="0"/>
          </a:p>
          <a:p>
            <a:r>
              <a:rPr lang="az-Cyrl-AZ" dirty="0" smtClean="0"/>
              <a:t>С</a:t>
            </a:r>
            <a:r>
              <a:rPr lang="sr-Latn-RS" dirty="0" smtClean="0"/>
              <a:t>нажан однос између родитеља и детета, снажни родитељски односи</a:t>
            </a:r>
          </a:p>
          <a:p>
            <a:r>
              <a:rPr lang="az-Cyrl-AZ" dirty="0" smtClean="0"/>
              <a:t>Н</a:t>
            </a:r>
            <a:r>
              <a:rPr lang="sr-Latn-RS" dirty="0" smtClean="0"/>
              <a:t>еговање родитељских вештина</a:t>
            </a:r>
          </a:p>
          <a:p>
            <a:r>
              <a:rPr lang="sr-Latn-RS" dirty="0" smtClean="0"/>
              <a:t>Запосленост родитеља, високо образовање родитеља</a:t>
            </a:r>
          </a:p>
          <a:p>
            <a:r>
              <a:rPr lang="sr-Latn-RS" dirty="0" smtClean="0"/>
              <a:t>Родитељско самопоштовање</a:t>
            </a:r>
          </a:p>
          <a:p>
            <a:r>
              <a:rPr lang="sr-Latn-RS" dirty="0" smtClean="0"/>
              <a:t>Одсуство родитељске подршке за телесно кажњавање</a:t>
            </a:r>
          </a:p>
          <a:p>
            <a:r>
              <a:rPr lang="az-Cyrl-AZ" dirty="0" smtClean="0"/>
              <a:t>С</a:t>
            </a:r>
            <a:r>
              <a:rPr lang="sr-Latn-RS" dirty="0" smtClean="0"/>
              <a:t>оцијална компетенција детета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Протективни фактори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89553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76673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sr-Latn-RS" b="1" dirty="0" smtClean="0"/>
              <a:t>Физичко злостављање</a:t>
            </a:r>
            <a:endParaRPr lang="sr-Latn-R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1196752"/>
            <a:ext cx="6400800" cy="4968552"/>
          </a:xfrm>
        </p:spPr>
        <p:txBody>
          <a:bodyPr>
            <a:normAutofit/>
          </a:bodyPr>
          <a:lstStyle/>
          <a:p>
            <a:pPr algn="ctr"/>
            <a:r>
              <a:rPr lang="sr-Latn-RS" b="1" dirty="0" smtClean="0"/>
              <a:t>Намерно изазвано или свесно неспречено чињење или нечињење</a:t>
            </a:r>
          </a:p>
          <a:p>
            <a:endParaRPr lang="sr-Latn-RS" b="1" dirty="0" smtClean="0"/>
          </a:p>
          <a:p>
            <a:pPr algn="ctr"/>
            <a:r>
              <a:rPr lang="az-Cyrl-AZ" b="1" dirty="0" smtClean="0"/>
              <a:t>С</a:t>
            </a:r>
            <a:r>
              <a:rPr lang="sr-Latn-RS" b="1" dirty="0" smtClean="0"/>
              <a:t>тварно или потенционално физичко озлеђивање или смрт детета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az-Cyrl-AZ" sz="1800" dirty="0" smtClean="0"/>
              <a:t>П</a:t>
            </a:r>
            <a:r>
              <a:rPr lang="sr-Latn-RS" sz="1800" dirty="0" smtClean="0"/>
              <a:t>отпада под разуман оквир надзора родитеља и /или особе која има одговорност, моћ или поверење у односу на дете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az-Cyrl-AZ" sz="1800" dirty="0" smtClean="0"/>
              <a:t>М</a:t>
            </a:r>
            <a:r>
              <a:rPr lang="sr-Latn-RS" sz="1800" dirty="0" smtClean="0"/>
              <a:t>огу постојати једнократни или понављани инциденти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sr-Latn-RS" dirty="0" smtClean="0"/>
          </a:p>
          <a:p>
            <a:endParaRPr lang="sr-Latn-RS" b="1" dirty="0"/>
          </a:p>
        </p:txBody>
      </p:sp>
      <p:sp>
        <p:nvSpPr>
          <p:cNvPr id="4" name="Down Arrow 3"/>
          <p:cNvSpPr/>
          <p:nvPr/>
        </p:nvSpPr>
        <p:spPr>
          <a:xfrm>
            <a:off x="4355976" y="2060848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184292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az-Cyrl-AZ" dirty="0" smtClean="0"/>
              <a:t>П</a:t>
            </a:r>
            <a:r>
              <a:rPr lang="sr-Latn-RS" dirty="0" smtClean="0"/>
              <a:t>овреде коже и видљивих слузокожа</a:t>
            </a:r>
          </a:p>
          <a:p>
            <a:pPr>
              <a:buFont typeface="Wingdings" pitchFamily="2" charset="2"/>
              <a:buChar char="v"/>
            </a:pPr>
            <a:r>
              <a:rPr lang="az-Cyrl-AZ" dirty="0" smtClean="0"/>
              <a:t>П</a:t>
            </a:r>
            <a:r>
              <a:rPr lang="sr-Latn-RS" dirty="0" smtClean="0"/>
              <a:t>овреде главе и ЦНС,синдром протресене бебе</a:t>
            </a:r>
          </a:p>
          <a:p>
            <a:pPr>
              <a:buFont typeface="Wingdings" pitchFamily="2" charset="2"/>
              <a:buChar char="v"/>
            </a:pPr>
            <a:r>
              <a:rPr lang="az-Cyrl-AZ" dirty="0" smtClean="0"/>
              <a:t>П</a:t>
            </a:r>
            <a:r>
              <a:rPr lang="sr-Latn-RS" dirty="0" smtClean="0"/>
              <a:t>овреде коштано-зглобног система</a:t>
            </a:r>
          </a:p>
          <a:p>
            <a:pPr>
              <a:buFont typeface="Wingdings" pitchFamily="2" charset="2"/>
              <a:buChar char="v"/>
            </a:pPr>
            <a:r>
              <a:rPr lang="az-Cyrl-AZ" dirty="0" smtClean="0"/>
              <a:t>П</a:t>
            </a:r>
            <a:r>
              <a:rPr lang="sr-Latn-RS" dirty="0" smtClean="0"/>
              <a:t>овреде трбуха и паренхиматозних органа</a:t>
            </a:r>
          </a:p>
          <a:p>
            <a:pPr marL="0" indent="0">
              <a:buNone/>
            </a:pP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П</a:t>
            </a:r>
            <a:r>
              <a:rPr lang="sr-Latn-RS" b="1" dirty="0" smtClean="0"/>
              <a:t>одела</a:t>
            </a:r>
            <a:r>
              <a:rPr lang="sr-Latn-RS" dirty="0" smtClean="0"/>
              <a:t/>
            </a:r>
            <a:br>
              <a:rPr lang="sr-Latn-RS" dirty="0" smtClean="0"/>
            </a:b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81029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Cyrl-AZ" dirty="0" smtClean="0"/>
              <a:t>Р</a:t>
            </a:r>
            <a:r>
              <a:rPr lang="sr-Latn-RS" dirty="0" smtClean="0"/>
              <a:t>аспрострањено</a:t>
            </a:r>
          </a:p>
          <a:p>
            <a:r>
              <a:rPr lang="az-Cyrl-AZ" dirty="0" smtClean="0"/>
              <a:t>Ш</a:t>
            </a:r>
            <a:r>
              <a:rPr lang="sr-Latn-RS" dirty="0" smtClean="0"/>
              <a:t>тетно по ментално здравље, на однос родитељ-дете</a:t>
            </a:r>
          </a:p>
          <a:p>
            <a:r>
              <a:rPr lang="az-Cyrl-AZ" dirty="0" smtClean="0"/>
              <a:t>З</a:t>
            </a:r>
            <a:r>
              <a:rPr lang="sr-Latn-RS" dirty="0" smtClean="0"/>
              <a:t>аменити га методама „позитивног родитељства“ у васпитању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z-Cyrl-AZ" b="1" dirty="0" smtClean="0"/>
              <a:t>Ф</a:t>
            </a:r>
            <a:r>
              <a:rPr lang="sr-Latn-RS" b="1" dirty="0" smtClean="0"/>
              <a:t>изичко каж</a:t>
            </a:r>
            <a:r>
              <a:rPr lang="sr-Cyrl-RS" b="1" dirty="0" smtClean="0"/>
              <a:t>њ</a:t>
            </a:r>
            <a:r>
              <a:rPr lang="sr-Latn-RS" b="1" dirty="0" smtClean="0"/>
              <a:t>авање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213664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832"/>
            <a:ext cx="8075240" cy="4090459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z-Cyrl-AZ" dirty="0" smtClean="0"/>
              <a:t>С</a:t>
            </a:r>
            <a:r>
              <a:rPr lang="sr-Latn-RS" dirty="0" smtClean="0"/>
              <a:t>вака озбиљна или необична повреда са одсутним или неодговарајућим објашњенем</a:t>
            </a:r>
          </a:p>
          <a:p>
            <a:pPr>
              <a:buFont typeface="Wingdings" pitchFamily="2" charset="2"/>
              <a:buChar char="ü"/>
            </a:pPr>
            <a:r>
              <a:rPr lang="sr-Latn-RS" dirty="0" smtClean="0"/>
              <a:t>„Хладне“ повреде (нпр.отечене, црвене руке или ноге) код детета, без медицинског објашњења</a:t>
            </a:r>
          </a:p>
          <a:p>
            <a:pPr>
              <a:buFont typeface="Wingdings" pitchFamily="2" charset="2"/>
              <a:buChar char="ü"/>
            </a:pPr>
            <a:r>
              <a:rPr lang="az-Cyrl-AZ" dirty="0" smtClean="0"/>
              <a:t>Х</a:t>
            </a:r>
            <a:r>
              <a:rPr lang="sr-Latn-RS" dirty="0" smtClean="0"/>
              <a:t>ипотермија детета, са неодговарајућим објашњењем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/>
            </a:r>
            <a:br>
              <a:rPr lang="az-Cyrl-AZ" b="1" dirty="0" smtClean="0"/>
            </a:br>
            <a:r>
              <a:rPr lang="az-Cyrl-AZ" dirty="0" smtClean="0"/>
              <a:t/>
            </a:r>
            <a:br>
              <a:rPr lang="az-Cyrl-AZ" dirty="0" smtClean="0"/>
            </a:br>
            <a:r>
              <a:rPr lang="az-Cyrl-AZ" b="1" dirty="0" smtClean="0"/>
              <a:t>З</a:t>
            </a:r>
            <a:r>
              <a:rPr lang="sr-Latn-RS" b="1" dirty="0" smtClean="0"/>
              <a:t>наци упзорења када треба размотрити физичко злостављање</a:t>
            </a:r>
            <a:r>
              <a:rPr lang="sr-Cyrl-RS" b="1" dirty="0" smtClean="0"/>
              <a:t/>
            </a:r>
            <a:br>
              <a:rPr lang="sr-Cyrl-RS" b="1" dirty="0" smtClean="0"/>
            </a:b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205070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algn="ctr"/>
            <a:r>
              <a:rPr lang="az-Cyrl-AZ" b="1" dirty="0" smtClean="0"/>
              <a:t>Е</a:t>
            </a:r>
            <a:r>
              <a:rPr lang="sr-Latn-RS" b="1" dirty="0" smtClean="0"/>
              <a:t>моционално злостављање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az-Cyrl-AZ" b="1" dirty="0" smtClean="0"/>
              <a:t>П</a:t>
            </a:r>
            <a:r>
              <a:rPr lang="sr-Latn-RS" b="1" dirty="0" smtClean="0"/>
              <a:t>онављања чињења или нечињења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 algn="ctr">
              <a:buNone/>
            </a:pPr>
            <a:endParaRPr lang="sr-Latn-RS" b="1" dirty="0" smtClean="0"/>
          </a:p>
          <a:p>
            <a:pPr marL="0" indent="0" algn="ctr">
              <a:buNone/>
            </a:pPr>
            <a:endParaRPr lang="sr-Latn-RS" b="1" dirty="0" smtClean="0"/>
          </a:p>
          <a:p>
            <a:pPr marL="0" indent="0" algn="ctr">
              <a:buNone/>
            </a:pPr>
            <a:r>
              <a:rPr lang="sr-Latn-RS" b="1" dirty="0" smtClean="0"/>
              <a:t>Сметње у дететовом емоционалном и социјалном развоју</a:t>
            </a:r>
            <a:endParaRPr lang="sr-Latn-R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7984" y="1268760"/>
            <a:ext cx="4608512" cy="4738531"/>
          </a:xfrm>
        </p:spPr>
        <p:txBody>
          <a:bodyPr>
            <a:normAutofit fontScale="85000" lnSpcReduction="20000"/>
          </a:bodyPr>
          <a:lstStyle/>
          <a:p>
            <a:r>
              <a:rPr lang="az-Cyrl-AZ" dirty="0" smtClean="0"/>
              <a:t>Д</a:t>
            </a:r>
            <a:r>
              <a:rPr lang="sr-Latn-RS" dirty="0" smtClean="0"/>
              <a:t>ете може бити емоционално злостављано у свим доменима својих комуникација и свог функцинисања</a:t>
            </a:r>
          </a:p>
          <a:p>
            <a:r>
              <a:rPr lang="az-Cyrl-AZ" dirty="0" smtClean="0"/>
              <a:t>Н</a:t>
            </a:r>
            <a:r>
              <a:rPr lang="sr-Latn-RS" dirty="0" smtClean="0"/>
              <a:t>ајзначајниј</a:t>
            </a:r>
            <a:r>
              <a:rPr lang="sr-Cyrl-RS" dirty="0" smtClean="0"/>
              <a:t>е,</a:t>
            </a:r>
            <a:r>
              <a:rPr lang="sr-Latn-RS" dirty="0" smtClean="0"/>
              <a:t> по </a:t>
            </a:r>
            <a:r>
              <a:rPr lang="sr-Cyrl-RS" dirty="0" smtClean="0"/>
              <a:t>п</a:t>
            </a:r>
            <a:r>
              <a:rPr lang="sr-Latn-RS" dirty="0" smtClean="0"/>
              <a:t>оследицама је емоционално злостављање које се одиграва унутар породичног система и када се говори о емоционалном зл.деце најчешће се мисли управо на то.</a:t>
            </a:r>
          </a:p>
          <a:p>
            <a:r>
              <a:rPr lang="az-Cyrl-AZ" b="1" dirty="0" smtClean="0"/>
              <a:t>И</a:t>
            </a:r>
            <a:r>
              <a:rPr lang="sr-Latn-RS" b="1" dirty="0" smtClean="0"/>
              <a:t> сведочење породичном насиљу је емоционално злостављање!!!!</a:t>
            </a:r>
            <a:endParaRPr lang="sr-Latn-RS" b="1" dirty="0"/>
          </a:p>
        </p:txBody>
      </p:sp>
      <p:sp>
        <p:nvSpPr>
          <p:cNvPr id="5" name="Down Arrow 4"/>
          <p:cNvSpPr/>
          <p:nvPr/>
        </p:nvSpPr>
        <p:spPr>
          <a:xfrm>
            <a:off x="2339752" y="2564904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112105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ОДБАЦИВАЊЕ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ДЕГРАДАЦИЈА/ОБЕЗВРЕЂИВАЊЕ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ТЕРОРИСАЊЕ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ИЗОЛАЦИЈА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„КВАРЕЊЕ“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ЕКПЛОАТАЦИЈА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УСКРАЋЕЊЕ ЕСЕНЦИЈАЛНЕ СТИМУЛАЦИЈЕ, ЕМОЦИОНАЛНЕ РАЗМЕНЕ ИЛИ РАСПОЛОЖИВОСТИ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НЕПОУЗДАНО И НЕКОЗИСТЕНТНО РОДИТЕЉСТВО</a:t>
            </a:r>
          </a:p>
          <a:p>
            <a:pPr marL="0" indent="0">
              <a:buNone/>
            </a:pPr>
            <a:endParaRPr lang="sr-Latn-RS" sz="2400" dirty="0" smtClean="0"/>
          </a:p>
          <a:p>
            <a:pPr marL="514350" indent="-514350">
              <a:buFont typeface="+mj-lt"/>
              <a:buAutoNum type="arabicPeriod"/>
            </a:pP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П</a:t>
            </a:r>
            <a:r>
              <a:rPr lang="sr-Latn-RS" b="1" dirty="0" smtClean="0"/>
              <a:t>одела</a:t>
            </a:r>
            <a:br>
              <a:rPr lang="sr-Latn-RS" b="1" dirty="0" smtClean="0"/>
            </a:b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11071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z-Cyrl-AZ" sz="2000" dirty="0" smtClean="0"/>
              <a:t>Б</a:t>
            </a:r>
            <a:r>
              <a:rPr lang="sr-Latn-RS" sz="2000" dirty="0" smtClean="0"/>
              <a:t>ило које понашање или стање емоција које је некозистентно са узрастом и развојним ступњем, ако за то не постоји медицински разлог</a:t>
            </a:r>
            <a:r>
              <a:rPr lang="sr-Cyrl-RS" sz="2000" dirty="0" smtClean="0"/>
              <a:t> </a:t>
            </a:r>
            <a:r>
              <a:rPr lang="sr-Latn-RS" sz="2000" dirty="0" smtClean="0"/>
              <a:t>(страхови, ниско самопоштовање, агресија,</a:t>
            </a:r>
            <a:r>
              <a:rPr lang="sr-Cyrl-RS" sz="2000" dirty="0" smtClean="0"/>
              <a:t> </a:t>
            </a:r>
            <a:r>
              <a:rPr lang="sr-Latn-RS" sz="2000" dirty="0" smtClean="0"/>
              <a:t>рокин</a:t>
            </a:r>
            <a:r>
              <a:rPr lang="sr-Cyrl-RS" sz="2000" dirty="0" smtClean="0"/>
              <a:t>г</a:t>
            </a:r>
            <a:r>
              <a:rPr lang="sr-Latn-RS" sz="2000" dirty="0" smtClean="0"/>
              <a:t>, застрашеност...)</a:t>
            </a:r>
          </a:p>
          <a:p>
            <a:r>
              <a:rPr lang="az-Cyrl-AZ" sz="2000" dirty="0" smtClean="0"/>
              <a:t>Д</a:t>
            </a:r>
            <a:r>
              <a:rPr lang="sr-Latn-RS" sz="2000" dirty="0" smtClean="0"/>
              <a:t>ете спроводи активности које ометају његово нормално школовање</a:t>
            </a:r>
          </a:p>
          <a:p>
            <a:r>
              <a:rPr lang="az-Cyrl-AZ" sz="2000" dirty="0" smtClean="0"/>
              <a:t>Н</a:t>
            </a:r>
            <a:r>
              <a:rPr lang="sr-Latn-RS" sz="2000" dirty="0" smtClean="0"/>
              <a:t>агле проме</a:t>
            </a:r>
            <a:r>
              <a:rPr lang="sr-Cyrl-RS" sz="2000" dirty="0" smtClean="0"/>
              <a:t>н</a:t>
            </a:r>
            <a:r>
              <a:rPr lang="sr-Latn-RS" sz="2000" dirty="0" smtClean="0"/>
              <a:t>е у понашању</a:t>
            </a:r>
            <a:r>
              <a:rPr lang="sr-Cyrl-RS" sz="2000" dirty="0" smtClean="0"/>
              <a:t> </a:t>
            </a:r>
            <a:r>
              <a:rPr lang="sr-Latn-RS" sz="2000" dirty="0" smtClean="0"/>
              <a:t>(ноћни страхови, агресија, и сл.) које се не доводе у везу са медицинским стањем, евентуалним стресом и сл.</a:t>
            </a:r>
          </a:p>
          <a:p>
            <a:r>
              <a:rPr lang="az-Cyrl-AZ" sz="2000" dirty="0" smtClean="0"/>
              <a:t>П</a:t>
            </a:r>
            <a:r>
              <a:rPr lang="sr-Latn-RS" sz="2000" dirty="0" smtClean="0"/>
              <a:t>ролазне епизоде дисоцијације које се не могу довести у везу са трауматским догађајем</a:t>
            </a:r>
          </a:p>
          <a:p>
            <a:r>
              <a:rPr lang="az-Cyrl-AZ" sz="2000" dirty="0" smtClean="0"/>
              <a:t>Н</a:t>
            </a:r>
            <a:r>
              <a:rPr lang="sr-Latn-RS" sz="2000" dirty="0" smtClean="0"/>
              <a:t>амерно самоповређивање </a:t>
            </a:r>
          </a:p>
          <a:p>
            <a:r>
              <a:rPr lang="az-Cyrl-AZ" sz="2000" dirty="0" smtClean="0"/>
              <a:t>Б</a:t>
            </a:r>
            <a:r>
              <a:rPr lang="sr-Latn-RS" sz="2000" dirty="0" smtClean="0"/>
              <a:t>ежање од куће и покушај живота у вршњачким групама</a:t>
            </a:r>
          </a:p>
          <a:p>
            <a:r>
              <a:rPr lang="az-Cyrl-AZ" sz="2000" dirty="0" smtClean="0"/>
              <a:t>Д</a:t>
            </a:r>
            <a:r>
              <a:rPr lang="sr-Latn-RS" sz="2000" dirty="0" smtClean="0"/>
              <a:t>ете краде ствари,</a:t>
            </a:r>
            <a:r>
              <a:rPr lang="sr-Cyrl-RS" sz="2000" dirty="0" smtClean="0"/>
              <a:t> </a:t>
            </a:r>
            <a:r>
              <a:rPr lang="sr-Latn-RS" sz="2000" dirty="0" smtClean="0"/>
              <a:t>храну, а без да је имало раније проблема са понашањем</a:t>
            </a:r>
          </a:p>
          <a:p>
            <a:r>
              <a:rPr lang="az-Cyrl-AZ" sz="2000" dirty="0" smtClean="0"/>
              <a:t>Е</a:t>
            </a:r>
            <a:r>
              <a:rPr lang="sr-Latn-RS" sz="2000" dirty="0" smtClean="0"/>
              <a:t>нуреза,енкопреза</a:t>
            </a:r>
            <a:endParaRPr lang="sr-Latn-R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Latn-RS" sz="3200" b="1" dirty="0" smtClean="0"/>
              <a:t>ЗНАЦИ УПОЗОРЕЊА КАДА ТРЕБА РАЗМОТРИТИ ЕМОЦИОНАЛНО ЗЛОСТАВЉАЊЕ</a:t>
            </a:r>
            <a:endParaRPr lang="sr-Latn-RS" sz="3200" b="1" dirty="0"/>
          </a:p>
        </p:txBody>
      </p:sp>
    </p:spTree>
    <p:extLst>
      <p:ext uri="{BB962C8B-B14F-4D97-AF65-F5344CB8AC3E}">
        <p14:creationId xmlns="" xmlns:p14="http://schemas.microsoft.com/office/powerpoint/2010/main" val="93029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Cyrl-AZ" dirty="0" smtClean="0"/>
              <a:t>С</a:t>
            </a:r>
            <a:r>
              <a:rPr lang="sr-Latn-RS" dirty="0" smtClean="0"/>
              <a:t>ексуални контакт одрасле (значајно старије)</a:t>
            </a:r>
            <a:r>
              <a:rPr lang="sr-Cyrl-RS" dirty="0" smtClean="0"/>
              <a:t> </a:t>
            </a:r>
            <a:r>
              <a:rPr lang="sr-Latn-RS" dirty="0" smtClean="0"/>
              <a:t>особе са дететом</a:t>
            </a:r>
          </a:p>
          <a:p>
            <a:r>
              <a:rPr lang="az-Cyrl-AZ" dirty="0" smtClean="0"/>
              <a:t>К</a:t>
            </a:r>
            <a:r>
              <a:rPr lang="sr-Latn-RS" dirty="0" smtClean="0"/>
              <a:t>ада је дете злоупотребљено као објекат/средство гратификације жеље/потребе те особе, а на штету детета</a:t>
            </a:r>
          </a:p>
          <a:p>
            <a:r>
              <a:rPr lang="az-Cyrl-AZ" dirty="0" smtClean="0"/>
              <a:t>С</a:t>
            </a:r>
            <a:r>
              <a:rPr lang="sr-Latn-RS" dirty="0" smtClean="0"/>
              <a:t>а или без његовог свесног пристајања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z-Cyrl-AZ" b="1" dirty="0" smtClean="0"/>
              <a:t>С</a:t>
            </a:r>
            <a:r>
              <a:rPr lang="sr-Latn-RS" b="1" dirty="0" smtClean="0"/>
              <a:t>ексуално злостављање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10877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z-Cyrl-AZ" dirty="0" smtClean="0"/>
              <a:t>Б</a:t>
            </a:r>
            <a:r>
              <a:rPr lang="sr-Latn-RS" dirty="0" smtClean="0"/>
              <a:t>ез физичког контакта</a:t>
            </a:r>
            <a:r>
              <a:rPr lang="sr-Cyrl-RS" dirty="0" smtClean="0"/>
              <a:t> </a:t>
            </a:r>
            <a:r>
              <a:rPr lang="sr-Latn-RS" dirty="0" smtClean="0"/>
              <a:t>-излагање,</a:t>
            </a:r>
            <a:r>
              <a:rPr lang="sr-Cyrl-RS" dirty="0" smtClean="0"/>
              <a:t> </a:t>
            </a:r>
            <a:r>
              <a:rPr lang="sr-Latn-RS" dirty="0" smtClean="0"/>
              <a:t>порнографија (снимање)</a:t>
            </a:r>
          </a:p>
          <a:p>
            <a:r>
              <a:rPr lang="az-Cyrl-AZ" dirty="0" smtClean="0"/>
              <a:t>Ф</a:t>
            </a:r>
            <a:r>
              <a:rPr lang="sr-Latn-RS" dirty="0" smtClean="0"/>
              <a:t>изички контакт без пенетрације</a:t>
            </a:r>
            <a:r>
              <a:rPr lang="sr-Cyrl-RS" dirty="0" smtClean="0"/>
              <a:t> </a:t>
            </a:r>
            <a:r>
              <a:rPr lang="sr-Latn-RS" dirty="0" smtClean="0"/>
              <a:t>-додиривање,</a:t>
            </a:r>
            <a:r>
              <a:rPr lang="sr-Cyrl-RS" dirty="0" smtClean="0"/>
              <a:t> </a:t>
            </a:r>
            <a:r>
              <a:rPr lang="sr-Latn-RS" dirty="0" smtClean="0"/>
              <a:t>маструбација, ма</a:t>
            </a:r>
            <a:r>
              <a:rPr lang="sr-Cyrl-RS" dirty="0" smtClean="0"/>
              <a:t>ж</a:t>
            </a:r>
            <a:r>
              <a:rPr lang="sr-Latn-RS" dirty="0" smtClean="0"/>
              <a:t>ење по стидним пределима,грудима,љубљење и сл.</a:t>
            </a:r>
          </a:p>
          <a:p>
            <a:r>
              <a:rPr lang="az-Cyrl-AZ" dirty="0" smtClean="0"/>
              <a:t>П</a:t>
            </a:r>
            <a:r>
              <a:rPr lang="sr-Latn-RS" dirty="0" smtClean="0"/>
              <a:t>енетрација-дигитална,</a:t>
            </a:r>
            <a:r>
              <a:rPr lang="sr-Cyrl-RS" dirty="0" smtClean="0"/>
              <a:t> </a:t>
            </a:r>
            <a:r>
              <a:rPr lang="sr-Latn-RS" dirty="0" smtClean="0"/>
              <a:t>делимични или потпуни сношај,</a:t>
            </a:r>
            <a:r>
              <a:rPr lang="sr-Cyrl-RS" dirty="0" smtClean="0"/>
              <a:t> </a:t>
            </a:r>
            <a:r>
              <a:rPr lang="sr-Latn-RS" dirty="0" smtClean="0"/>
              <a:t>анална, орална,употрба предмета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П</a:t>
            </a:r>
            <a:r>
              <a:rPr lang="sr-Latn-RS" b="1" dirty="0" smtClean="0"/>
              <a:t>одела</a:t>
            </a:r>
            <a:br>
              <a:rPr lang="sr-Latn-RS" b="1" dirty="0" smtClean="0"/>
            </a:b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91269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z-Cyrl-AZ" sz="2000" dirty="0" smtClean="0"/>
              <a:t>П</a:t>
            </a:r>
            <a:r>
              <a:rPr lang="sr-Latn-RS" sz="2000" dirty="0" smtClean="0"/>
              <a:t>овреде,</a:t>
            </a:r>
            <a:r>
              <a:rPr lang="sr-Cyrl-RS" sz="2000" dirty="0" smtClean="0"/>
              <a:t> </a:t>
            </a:r>
            <a:r>
              <a:rPr lang="sr-Latn-RS" sz="2000" dirty="0" smtClean="0"/>
              <a:t>инфекције</a:t>
            </a:r>
          </a:p>
          <a:p>
            <a:r>
              <a:rPr lang="sr-Latn-RS" sz="2000" dirty="0" smtClean="0"/>
              <a:t>трудноћа код особа од 13 до 15 год.</a:t>
            </a:r>
          </a:p>
          <a:p>
            <a:r>
              <a:rPr lang="az-Cyrl-AZ" sz="2000" dirty="0" smtClean="0"/>
              <a:t>Н</a:t>
            </a:r>
            <a:r>
              <a:rPr lang="sr-Latn-RS" sz="2000" dirty="0" smtClean="0"/>
              <a:t>еобична сексуализована понашања у препубертетском детету</a:t>
            </a:r>
          </a:p>
          <a:p>
            <a:pPr marL="0" indent="0">
              <a:buNone/>
            </a:pPr>
            <a:r>
              <a:rPr lang="sr-Latn-RS" sz="2000" dirty="0" smtClean="0"/>
              <a:t>-</a:t>
            </a:r>
            <a:r>
              <a:rPr lang="sr-Cyrl-RS" sz="2000" dirty="0" smtClean="0"/>
              <a:t> </a:t>
            </a:r>
            <a:r>
              <a:rPr lang="sr-Latn-RS" sz="2000" dirty="0" smtClean="0"/>
              <a:t>орално-генитални контакт са другим дететом или лутком </a:t>
            </a:r>
          </a:p>
          <a:p>
            <a:pPr marL="0" indent="0">
              <a:buNone/>
            </a:pPr>
            <a:r>
              <a:rPr lang="sr-Latn-RS" sz="2000" dirty="0" smtClean="0"/>
              <a:t>-</a:t>
            </a:r>
            <a:r>
              <a:rPr lang="sr-Cyrl-RS" sz="2000" dirty="0" smtClean="0"/>
              <a:t> </a:t>
            </a:r>
            <a:r>
              <a:rPr lang="sr-Latn-RS" sz="2000" dirty="0" smtClean="0"/>
              <a:t>захтева да се додирује у гениталном подручју</a:t>
            </a:r>
          </a:p>
          <a:p>
            <a:pPr marL="0" indent="0">
              <a:buNone/>
            </a:pPr>
            <a:r>
              <a:rPr lang="sr-Latn-RS" sz="2000" dirty="0" smtClean="0"/>
              <a:t>-</a:t>
            </a:r>
            <a:r>
              <a:rPr lang="sr-Cyrl-RS" sz="2000" dirty="0" smtClean="0"/>
              <a:t> </a:t>
            </a:r>
            <a:r>
              <a:rPr lang="sr-Latn-RS" sz="2000" dirty="0" smtClean="0"/>
              <a:t>директни знаци</a:t>
            </a:r>
          </a:p>
          <a:p>
            <a:r>
              <a:rPr lang="az-Cyrl-AZ" sz="2000" dirty="0" smtClean="0"/>
              <a:t>Н</a:t>
            </a:r>
            <a:r>
              <a:rPr lang="sr-Latn-RS" sz="2000" dirty="0" smtClean="0"/>
              <a:t>еселективно, превремено или принудно сексуално понашање код детета или младе особе</a:t>
            </a:r>
          </a:p>
          <a:p>
            <a:r>
              <a:rPr lang="az-Cyrl-AZ" sz="2000" dirty="0" smtClean="0"/>
              <a:t>П</a:t>
            </a:r>
            <a:r>
              <a:rPr lang="sr-Latn-RS" sz="2000" dirty="0" smtClean="0"/>
              <a:t>оновљена или принудна сексуализована понашања или преокупација код мале деце (нпр.сексуални разговор у вези са знањем,</a:t>
            </a:r>
            <a:r>
              <a:rPr lang="sr-Cyrl-RS" sz="2000" dirty="0" smtClean="0"/>
              <a:t> </a:t>
            </a:r>
            <a:r>
              <a:rPr lang="sr-Latn-RS" sz="2000" dirty="0" smtClean="0"/>
              <a:t>цртање гениталија)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З</a:t>
            </a:r>
            <a:r>
              <a:rPr lang="sr-Latn-RS" b="1" dirty="0" smtClean="0"/>
              <a:t>наци упозорења када треба размотрити сексуално злостављање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20633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/>
          <a:lstStyle/>
          <a:p>
            <a:pPr marL="0" indent="0" algn="ctr">
              <a:buNone/>
            </a:pPr>
            <a:r>
              <a:rPr lang="az-Cyrl-AZ" dirty="0" smtClean="0"/>
              <a:t>И</a:t>
            </a:r>
            <a:r>
              <a:rPr lang="sr-Latn-RS" dirty="0" smtClean="0"/>
              <a:t>страјно запостављање базичних потреба детета</a:t>
            </a:r>
          </a:p>
          <a:p>
            <a:pPr marL="0" indent="0" algn="ctr">
              <a:buNone/>
            </a:pPr>
            <a:endParaRPr lang="sr-Latn-RS" dirty="0" smtClean="0"/>
          </a:p>
          <a:p>
            <a:pPr marL="0" indent="0" algn="ctr">
              <a:buNone/>
            </a:pPr>
            <a:endParaRPr lang="az-Cyrl-AZ" dirty="0" smtClean="0"/>
          </a:p>
          <a:p>
            <a:pPr marL="0" indent="0" algn="ctr">
              <a:buNone/>
            </a:pPr>
            <a:r>
              <a:rPr lang="az-Cyrl-AZ" dirty="0" smtClean="0"/>
              <a:t>О</a:t>
            </a:r>
            <a:r>
              <a:rPr lang="sr-Latn-RS" dirty="0" smtClean="0"/>
              <a:t>збиљна оштећења здравља и развоја</a:t>
            </a:r>
          </a:p>
          <a:p>
            <a:r>
              <a:rPr lang="az-Cyrl-AZ" sz="1800" u="sng" dirty="0" smtClean="0"/>
              <a:t>Х</a:t>
            </a:r>
            <a:r>
              <a:rPr lang="sr-Latn-RS" sz="1800" u="sng" dirty="0" smtClean="0"/>
              <a:t>роничан</a:t>
            </a:r>
            <a:r>
              <a:rPr lang="sr-Latn-RS" sz="1800" dirty="0" smtClean="0"/>
              <a:t> неуспех родитеља или старатеља да обезбеде детету основне услове који су неопходни за његов нормалан раст и развој:</a:t>
            </a:r>
          </a:p>
          <a:p>
            <a:pPr marL="0" indent="0">
              <a:buNone/>
            </a:pPr>
            <a:r>
              <a:rPr lang="sr-Latn-RS" sz="1800" dirty="0" smtClean="0"/>
              <a:t>-храна, одећа, место становања</a:t>
            </a:r>
          </a:p>
          <a:p>
            <a:pPr marL="0" indent="0">
              <a:buNone/>
            </a:pPr>
            <a:r>
              <a:rPr lang="sr-Latn-RS" sz="1800" dirty="0" smtClean="0"/>
              <a:t>-медицинска и стоматолошка нега и заштита</a:t>
            </a:r>
          </a:p>
          <a:p>
            <a:pPr marL="0" indent="0">
              <a:buNone/>
            </a:pPr>
            <a:r>
              <a:rPr lang="sr-Latn-RS" sz="1800" dirty="0" smtClean="0"/>
              <a:t>-контрола едукативног, емоционалног и социјалног развоја</a:t>
            </a:r>
          </a:p>
          <a:p>
            <a:endParaRPr lang="sr-Latn-RS" u="sng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z-Cyrl-AZ" b="1" dirty="0" smtClean="0"/>
              <a:t>З</a:t>
            </a:r>
            <a:r>
              <a:rPr lang="sr-Latn-RS" b="1" dirty="0" smtClean="0"/>
              <a:t>анемаривање </a:t>
            </a:r>
            <a:endParaRPr lang="sr-Latn-RS" b="1" dirty="0"/>
          </a:p>
        </p:txBody>
      </p:sp>
      <p:sp>
        <p:nvSpPr>
          <p:cNvPr id="4" name="Down Arrow 3"/>
          <p:cNvSpPr/>
          <p:nvPr/>
        </p:nvSpPr>
        <p:spPr>
          <a:xfrm>
            <a:off x="4355976" y="2348880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19994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RS" dirty="0" smtClean="0"/>
              <a:t>Упорно присуство стања која указују на нехигијену (нпр. шуга или вашке), кариозни зуби код детета.</a:t>
            </a:r>
          </a:p>
          <a:p>
            <a:r>
              <a:rPr lang="sr-Latn-RS" dirty="0" smtClean="0"/>
              <a:t>Родитељи или старатељи имају приступ, али упорно не доводе дете на контроле прегледе код педијатра.</a:t>
            </a:r>
          </a:p>
          <a:p>
            <a:r>
              <a:rPr lang="sr-Latn-RS" dirty="0" smtClean="0"/>
              <a:t>Родитељ или старатељ не тражи медицински савет, а дете има знакове болести или трпи бол.</a:t>
            </a:r>
          </a:p>
          <a:p>
            <a:r>
              <a:rPr lang="sr-Latn-RS" dirty="0" smtClean="0"/>
              <a:t>Родитељи или старатељи који упорно одбијају релевантне програме промоције здравља деце који укључују имунизацију, праћење развоја и сл.</a:t>
            </a:r>
          </a:p>
          <a:p>
            <a:r>
              <a:rPr lang="sr-Latn-RS" dirty="0" smtClean="0"/>
              <a:t>Дете које је стално обучено у одећу или ципеле које су неприкладни (нпр. за време или према величини)</a:t>
            </a:r>
          </a:p>
          <a:p>
            <a:r>
              <a:rPr lang="sr-Latn-RS" dirty="0" smtClean="0"/>
              <a:t>Дете не непредује у расту и развоју јер је ускраћено за адекватну исхрану</a:t>
            </a:r>
          </a:p>
          <a:p>
            <a:r>
              <a:rPr lang="sr-Latn-RS" dirty="0" smtClean="0"/>
              <a:t>О детету се брине особа која за то није способна (из здравствених, метеријалних или др.разлога)</a:t>
            </a:r>
          </a:p>
          <a:p>
            <a:endParaRPr lang="sr-Latn-RS" dirty="0" smtClean="0"/>
          </a:p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b="1" dirty="0" smtClean="0"/>
              <a:t>Знаци упозорења када треба размотрити занемаривање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413041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r-Latn-RS" sz="3600" dirty="0" smtClean="0"/>
              <a:t>Физичко </a:t>
            </a:r>
          </a:p>
          <a:p>
            <a:pPr marL="514350" indent="-514350">
              <a:buFont typeface="+mj-lt"/>
              <a:buAutoNum type="arabicPeriod"/>
            </a:pPr>
            <a:r>
              <a:rPr lang="az-Cyrl-AZ" sz="3600" dirty="0" smtClean="0"/>
              <a:t>Е</a:t>
            </a:r>
            <a:r>
              <a:rPr lang="sr-Latn-RS" sz="3600" dirty="0" smtClean="0"/>
              <a:t>дукативно</a:t>
            </a:r>
          </a:p>
          <a:p>
            <a:pPr marL="514350" indent="-514350">
              <a:buFont typeface="+mj-lt"/>
              <a:buAutoNum type="arabicPeriod"/>
            </a:pPr>
            <a:r>
              <a:rPr lang="az-Cyrl-AZ" sz="3600" dirty="0" smtClean="0"/>
              <a:t>Е</a:t>
            </a:r>
            <a:r>
              <a:rPr lang="sr-Latn-RS" sz="3600" dirty="0" smtClean="0"/>
              <a:t>моционално</a:t>
            </a:r>
          </a:p>
          <a:p>
            <a:pPr marL="514350" indent="-514350">
              <a:buFont typeface="+mj-lt"/>
              <a:buAutoNum type="arabicPeriod"/>
            </a:pPr>
            <a:r>
              <a:rPr lang="az-Cyrl-AZ" sz="3600" dirty="0" smtClean="0"/>
              <a:t>М</a:t>
            </a:r>
            <a:r>
              <a:rPr lang="sr-Latn-RS" sz="3600" dirty="0" smtClean="0"/>
              <a:t>едицинско</a:t>
            </a:r>
          </a:p>
          <a:p>
            <a:pPr marL="514350" indent="-514350">
              <a:buFont typeface="+mj-lt"/>
              <a:buAutoNum type="arabicPeriod"/>
            </a:pPr>
            <a:endParaRPr lang="sr-Latn-R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/>
              <a:t>Подела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47324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Cyrl-AZ" dirty="0" smtClean="0"/>
              <a:t>В</a:t>
            </a:r>
            <a:r>
              <a:rPr lang="sr-Latn-RS" dirty="0" smtClean="0"/>
              <a:t>ршњачко злостављање</a:t>
            </a:r>
          </a:p>
          <a:p>
            <a:r>
              <a:rPr lang="az-Cyrl-AZ" dirty="0" smtClean="0"/>
              <a:t>Д</a:t>
            </a:r>
            <a:r>
              <a:rPr lang="sr-Latn-RS" dirty="0" smtClean="0"/>
              <a:t>игитално насиље (електронско насиље)</a:t>
            </a:r>
          </a:p>
          <a:p>
            <a:r>
              <a:rPr lang="az-Cyrl-AZ" dirty="0" smtClean="0"/>
              <a:t>И</a:t>
            </a:r>
            <a:r>
              <a:rPr lang="sr-Latn-RS" dirty="0" smtClean="0"/>
              <a:t>нституционално злостављање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П</a:t>
            </a:r>
            <a:r>
              <a:rPr lang="sr-Latn-RS" b="1" dirty="0" smtClean="0"/>
              <a:t>осебне форме злостављања и занемаривања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224576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Cyrl-AZ" dirty="0" smtClean="0"/>
              <a:t>З</a:t>
            </a:r>
            <a:r>
              <a:rPr lang="sr-Latn-RS" dirty="0" smtClean="0"/>
              <a:t>аштита деце од насиља је основно право сваког детета</a:t>
            </a:r>
          </a:p>
          <a:p>
            <a:r>
              <a:rPr lang="az-Cyrl-AZ" dirty="0" smtClean="0"/>
              <a:t>Н</a:t>
            </a:r>
            <a:r>
              <a:rPr lang="sr-Latn-RS" dirty="0" smtClean="0"/>
              <a:t>асиље над децом има негативне последице на здравље развој детета</a:t>
            </a:r>
          </a:p>
          <a:p>
            <a:r>
              <a:rPr lang="az-Cyrl-AZ" dirty="0" smtClean="0"/>
              <a:t>П</a:t>
            </a:r>
            <a:r>
              <a:rPr lang="sr-Latn-RS" dirty="0" smtClean="0"/>
              <a:t>оследице насиља над децом су тежак терет за породицу и друштво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С</a:t>
            </a:r>
            <a:r>
              <a:rPr lang="sr-Latn-RS" b="1" dirty="0" smtClean="0"/>
              <a:t>истем заштите деце од злостављања и занемаривања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250193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az-Cyrl-AZ" sz="2800" b="1" dirty="0" smtClean="0"/>
              <a:t>О</a:t>
            </a:r>
            <a:r>
              <a:rPr lang="sr-Latn-RS" sz="2800" b="1" dirty="0" smtClean="0"/>
              <a:t>пшти протокол за заштиту деце од злост.и занемаривања (2005):</a:t>
            </a:r>
          </a:p>
          <a:p>
            <a:pPr>
              <a:buFont typeface="Wingdings" pitchFamily="2" charset="2"/>
              <a:buChar char="ü"/>
            </a:pPr>
            <a:r>
              <a:rPr lang="sr-Latn-RS" sz="2800" dirty="0" smtClean="0"/>
              <a:t>Посебни протокол у правосудним органима (2009)</a:t>
            </a:r>
          </a:p>
          <a:p>
            <a:pPr>
              <a:buFont typeface="Wingdings" pitchFamily="2" charset="2"/>
              <a:buChar char="ü"/>
            </a:pPr>
            <a:r>
              <a:rPr lang="sr-Latn-RS" sz="2800" dirty="0" smtClean="0"/>
              <a:t>Посебни протокол у систему здравствене заштите (2009)</a:t>
            </a:r>
          </a:p>
          <a:p>
            <a:pPr>
              <a:buFont typeface="Wingdings" pitchFamily="2" charset="2"/>
              <a:buChar char="ü"/>
            </a:pPr>
            <a:r>
              <a:rPr lang="sr-Latn-RS" sz="2800" dirty="0" smtClean="0"/>
              <a:t>Посебни протокол у образовно-васп.установама (2007</a:t>
            </a:r>
            <a:r>
              <a:rPr lang="sr-Latn-RS" dirty="0" smtClean="0"/>
              <a:t>)</a:t>
            </a:r>
          </a:p>
          <a:p>
            <a:pPr>
              <a:buFont typeface="Wingdings" pitchFamily="2" charset="2"/>
              <a:buChar char="ü"/>
            </a:pPr>
            <a:r>
              <a:rPr lang="sr-Latn-RS" dirty="0" smtClean="0"/>
              <a:t>Посебни протокол у полицији (2007)</a:t>
            </a:r>
          </a:p>
          <a:p>
            <a:pPr>
              <a:buFont typeface="Wingdings" pitchFamily="2" charset="2"/>
              <a:buChar char="ü"/>
            </a:pPr>
            <a:r>
              <a:rPr lang="sr-Latn-RS" dirty="0" smtClean="0"/>
              <a:t>Посебни протокол у установама социјалне заштите (2006)</a:t>
            </a:r>
          </a:p>
          <a:p>
            <a:pPr>
              <a:buFont typeface="Wingdings" pitchFamily="2" charset="2"/>
              <a:buChar char="ü"/>
            </a:pPr>
            <a:endParaRPr lang="sr-Latn-R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П</a:t>
            </a:r>
            <a:r>
              <a:rPr lang="sr-Latn-RS" b="1" dirty="0" smtClean="0"/>
              <a:t>ротоколи за заштиту деце од злостављања и занемаривања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24606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Cyrl-AZ" sz="3600" dirty="0" smtClean="0"/>
              <a:t>Д</a:t>
            </a:r>
            <a:r>
              <a:rPr lang="sr-Latn-RS" sz="3600" dirty="0" smtClean="0"/>
              <a:t>ефиниса</a:t>
            </a:r>
            <a:r>
              <a:rPr lang="sr-Cyrl-RS" sz="3600" dirty="0" smtClean="0"/>
              <a:t>њ</a:t>
            </a:r>
            <a:r>
              <a:rPr lang="sr-Latn-RS" sz="3600" dirty="0" smtClean="0"/>
              <a:t>е програма заштите деце</a:t>
            </a:r>
            <a:r>
              <a:rPr lang="sr-Cyrl-RS" sz="3600" dirty="0" smtClean="0"/>
              <a:t> </a:t>
            </a:r>
            <a:r>
              <a:rPr lang="sr-Latn-RS" sz="3600" dirty="0" smtClean="0"/>
              <a:t>од насиља</a:t>
            </a:r>
          </a:p>
          <a:p>
            <a:r>
              <a:rPr lang="az-Cyrl-AZ" sz="3600" dirty="0" smtClean="0"/>
              <a:t>Ф</a:t>
            </a:r>
            <a:r>
              <a:rPr lang="sr-Latn-RS" sz="3600" dirty="0" smtClean="0"/>
              <a:t>ормира</a:t>
            </a:r>
            <a:r>
              <a:rPr lang="sr-Cyrl-RS" sz="3600" dirty="0" smtClean="0"/>
              <a:t>њ</a:t>
            </a:r>
            <a:r>
              <a:rPr lang="sr-Latn-RS" sz="3600" dirty="0" smtClean="0"/>
              <a:t>е тима за </a:t>
            </a:r>
            <a:r>
              <a:rPr lang="sr-Cyrl-RS" sz="3600" dirty="0" smtClean="0"/>
              <a:t>з</a:t>
            </a:r>
            <a:r>
              <a:rPr lang="sr-Latn-RS" sz="3600" dirty="0" smtClean="0"/>
              <a:t>ашти</a:t>
            </a:r>
            <a:r>
              <a:rPr lang="sr-Cyrl-RS" sz="3600" dirty="0" smtClean="0"/>
              <a:t>т</a:t>
            </a:r>
            <a:r>
              <a:rPr lang="sr-Latn-RS" sz="3600" dirty="0" smtClean="0"/>
              <a:t>у деце од насиља</a:t>
            </a:r>
          </a:p>
          <a:p>
            <a:pPr marL="0" indent="0">
              <a:buNone/>
            </a:pP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О</a:t>
            </a:r>
            <a:r>
              <a:rPr lang="sr-Latn-RS" b="1" dirty="0" smtClean="0"/>
              <a:t>бавезе сваке образовно-васпитне установе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54948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RS" b="1" dirty="0" smtClean="0"/>
              <a:t>Свака установа је у обавези  да формира овакав тим који је на располагању у радно време установе.</a:t>
            </a:r>
          </a:p>
          <a:p>
            <a:r>
              <a:rPr lang="sr-Latn-RS" dirty="0" smtClean="0"/>
              <a:t>Потребно је да сви у установи (запослени, деце/ученици и родитељи/старатељи) буду информисани о томе ко су чланови тима </a:t>
            </a:r>
          </a:p>
          <a:p>
            <a:r>
              <a:rPr lang="sr-Latn-RS" b="1" dirty="0" smtClean="0"/>
              <a:t>Задаци тима: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Обука деце и родитеља, обука запослених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Програм заштите деце/ученика од насиља (превентивне и интервентне активности)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Организација консултација у установи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Праћење ефеката предузетих мера у заштити детета/ученика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Сарадња са релевантним установама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План наступа установе пред јавношћу и медијима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Организација евидентирања појава насиља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Прикупљање документације</a:t>
            </a:r>
          </a:p>
          <a:p>
            <a:pPr>
              <a:buFont typeface="Wingdings" pitchFamily="2" charset="2"/>
              <a:buChar char="Ø"/>
            </a:pPr>
            <a:r>
              <a:rPr lang="sr-Latn-RS" dirty="0" smtClean="0"/>
              <a:t>Извештавање стручних тела и органа управљања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b="1" dirty="0" smtClean="0"/>
              <a:t>Тим за заштиту деце од злостављања и занемаривања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400472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92500"/>
          </a:bodyPr>
          <a:lstStyle/>
          <a:p>
            <a:r>
              <a:rPr lang="az-Cyrl-AZ" sz="1400" dirty="0" smtClean="0"/>
              <a:t>Б</a:t>
            </a:r>
            <a:r>
              <a:rPr lang="sr-Latn-RS" sz="1400" dirty="0" smtClean="0"/>
              <a:t>лаговремено уочавање потенцијалног насиља и отклањање ризика</a:t>
            </a:r>
          </a:p>
          <a:p>
            <a:r>
              <a:rPr lang="az-Cyrl-AZ" sz="1400" dirty="0" smtClean="0"/>
              <a:t>П</a:t>
            </a:r>
            <a:r>
              <a:rPr lang="sr-Latn-RS" sz="1400" dirty="0" smtClean="0"/>
              <a:t>рипрему за адекватно реаговање уколико се насиље догоди</a:t>
            </a:r>
          </a:p>
          <a:p>
            <a:r>
              <a:rPr lang="az-Cyrl-AZ" sz="1400" dirty="0" smtClean="0"/>
              <a:t>С</a:t>
            </a:r>
            <a:r>
              <a:rPr lang="sr-Latn-RS" sz="1400" dirty="0" smtClean="0"/>
              <a:t>веобухватну ресоцијализацију учесника у насиљу</a:t>
            </a:r>
          </a:p>
          <a:p>
            <a:r>
              <a:rPr lang="az-Cyrl-AZ" sz="1400" dirty="0" smtClean="0"/>
              <a:t>З</a:t>
            </a:r>
            <a:r>
              <a:rPr lang="sr-Latn-RS" sz="1400" dirty="0" smtClean="0"/>
              <a:t>аштиту права и смањење додатне патње свих који су укључени у насиље</a:t>
            </a:r>
            <a:endParaRPr lang="sr-Cyrl-RS" sz="1400" dirty="0" smtClean="0"/>
          </a:p>
          <a:p>
            <a:endParaRPr lang="sr-Latn-RS" sz="1400" dirty="0" smtClean="0"/>
          </a:p>
          <a:p>
            <a:pPr marL="0" indent="0">
              <a:buNone/>
            </a:pPr>
            <a:r>
              <a:rPr lang="az-Cyrl-AZ" sz="1400" dirty="0" smtClean="0"/>
              <a:t>Р</a:t>
            </a:r>
            <a:r>
              <a:rPr lang="sr-Latn-RS" sz="1400" dirty="0" smtClean="0"/>
              <a:t>езултати различитих програма ране превенције насиља у појединим земљама показују да се пораст насиља код младих може зауставити и да се учесталост насиља у целини може битно смањити.Они нам показују и да је најуспешнији приступ превенцији насиља онај који:</a:t>
            </a:r>
            <a:endParaRPr lang="sr-Cyrl-RS" sz="1400" dirty="0" smtClean="0"/>
          </a:p>
          <a:p>
            <a:pPr marL="0" indent="0">
              <a:buNone/>
            </a:pPr>
            <a:endParaRPr lang="sr-Latn-RS" sz="1400" dirty="0" smtClean="0"/>
          </a:p>
          <a:p>
            <a:r>
              <a:rPr lang="az-Cyrl-AZ" sz="1400" dirty="0" smtClean="0"/>
              <a:t>С</a:t>
            </a:r>
            <a:r>
              <a:rPr lang="sr-Latn-RS" sz="1400" dirty="0" smtClean="0"/>
              <a:t>а подизањем свести и знања о насљу потиче од раног узраста</a:t>
            </a:r>
          </a:p>
          <a:p>
            <a:r>
              <a:rPr lang="az-Cyrl-AZ" sz="1400" dirty="0" smtClean="0"/>
              <a:t>О</a:t>
            </a:r>
            <a:r>
              <a:rPr lang="sr-Latn-RS" sz="1400" dirty="0" smtClean="0"/>
              <a:t>бухвата све учеснике у животу и раду установе-запослене,децу и родитеље</a:t>
            </a:r>
          </a:p>
          <a:p>
            <a:r>
              <a:rPr lang="az-Cyrl-AZ" sz="1400" dirty="0" smtClean="0"/>
              <a:t>П</a:t>
            </a:r>
            <a:r>
              <a:rPr lang="sr-Latn-RS" sz="1400" dirty="0" smtClean="0"/>
              <a:t>рожима цео образовни процес</a:t>
            </a:r>
          </a:p>
          <a:p>
            <a:r>
              <a:rPr lang="az-Cyrl-AZ" sz="1400" dirty="0" smtClean="0"/>
              <a:t>О</a:t>
            </a:r>
            <a:r>
              <a:rPr lang="sr-Latn-RS" sz="1400" dirty="0" smtClean="0"/>
              <a:t>безбеђује потребне услове у установи за спровођење превентивних програма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смерен је на изградњу позитивне климе у установи</a:t>
            </a:r>
          </a:p>
          <a:p>
            <a:r>
              <a:rPr lang="az-Cyrl-AZ" sz="1400" dirty="0" smtClean="0"/>
              <a:t>Н</a:t>
            </a:r>
            <a:r>
              <a:rPr lang="sr-Latn-RS" sz="1400" dirty="0" smtClean="0"/>
              <a:t>е толерише насиље,а подстиче позитивно понашање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кључује децу и као креаторе и као реализаторе превентивних активности</a:t>
            </a:r>
          </a:p>
          <a:p>
            <a:r>
              <a:rPr lang="az-Cyrl-AZ" sz="1400" dirty="0" smtClean="0"/>
              <a:t>Р</a:t>
            </a:r>
            <a:r>
              <a:rPr lang="sr-Latn-RS" sz="1400" dirty="0" smtClean="0"/>
              <a:t>азвија вршњачке тимове за подршку деци и добија пуну подршку локалне заједнице.</a:t>
            </a:r>
            <a:endParaRPr lang="sr-Cyrl-RS" sz="1400" dirty="0" smtClean="0"/>
          </a:p>
          <a:p>
            <a:endParaRPr lang="sr-Latn-RS" sz="1400" dirty="0" smtClean="0"/>
          </a:p>
          <a:p>
            <a:pPr marL="0" indent="0">
              <a:buNone/>
            </a:pPr>
            <a:r>
              <a:rPr lang="sr-Latn-RS" sz="1400" dirty="0" smtClean="0"/>
              <a:t>Здраво и подстицајно окружење је саставни део професионалне и личне одговорности свих запослених у образовно-васпитним установама.Превенција захтева ангажовање и других учесника у образовно-васпитном процесу:деце/ученика,родитеља и локалне заједнице!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1800" b="1" dirty="0" smtClean="0"/>
              <a:t>Програм и активности превенције омогућавају:</a:t>
            </a:r>
            <a:endParaRPr lang="sr-Latn-RS" sz="1800" b="1" dirty="0"/>
          </a:p>
        </p:txBody>
      </p:sp>
    </p:spTree>
    <p:extLst>
      <p:ext uri="{BB962C8B-B14F-4D97-AF65-F5344CB8AC3E}">
        <p14:creationId xmlns="" xmlns:p14="http://schemas.microsoft.com/office/powerpoint/2010/main" val="1580966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 fontScale="92500" lnSpcReduction="10000"/>
          </a:bodyPr>
          <a:lstStyle/>
          <a:p>
            <a:r>
              <a:rPr lang="sr-Latn-RS" sz="1400" dirty="0" smtClean="0"/>
              <a:t>Прихвате и науче вештине потребне за боравак и живот деце у колективу</a:t>
            </a:r>
          </a:p>
          <a:p>
            <a:r>
              <a:rPr lang="az-Cyrl-AZ" sz="1400" dirty="0" smtClean="0"/>
              <a:t>О</a:t>
            </a:r>
            <a:r>
              <a:rPr lang="sr-Latn-RS" sz="1400" dirty="0" smtClean="0"/>
              <a:t>сећају се заштићено и сигурно у установи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спешније и ефикасније уче</a:t>
            </a:r>
          </a:p>
          <a:p>
            <a:r>
              <a:rPr lang="az-Cyrl-AZ" sz="1400" dirty="0" smtClean="0"/>
              <a:t>Б</a:t>
            </a:r>
            <a:r>
              <a:rPr lang="sr-Latn-RS" sz="1400" dirty="0" smtClean="0"/>
              <a:t>уду одговорнија и науче да управљају сопствњним понашањем у конфликтним ситуацијама</a:t>
            </a:r>
            <a:r>
              <a:rPr lang="sr-Cyrl-RS" sz="1400" dirty="0" smtClean="0"/>
              <a:t> </a:t>
            </a:r>
            <a:r>
              <a:rPr lang="sr-Latn-RS" sz="1400" dirty="0" smtClean="0"/>
              <a:t>(да их избегавају или конструктивно решавају)</a:t>
            </a:r>
          </a:p>
          <a:p>
            <a:r>
              <a:rPr lang="az-Cyrl-AZ" sz="1400" dirty="0" smtClean="0"/>
              <a:t>Д</a:t>
            </a:r>
            <a:r>
              <a:rPr lang="sr-Latn-RS" sz="1400" dirty="0" smtClean="0"/>
              <a:t>а управљају осећањима као што су љутња,</a:t>
            </a:r>
            <a:r>
              <a:rPr lang="sr-Cyrl-RS" sz="1400" dirty="0" smtClean="0"/>
              <a:t> </a:t>
            </a:r>
            <a:r>
              <a:rPr lang="sr-Latn-RS" sz="1400" dirty="0" smtClean="0"/>
              <a:t>фрустрација,</a:t>
            </a:r>
            <a:r>
              <a:rPr lang="sr-Cyrl-RS" sz="1400" dirty="0" smtClean="0"/>
              <a:t> </a:t>
            </a:r>
            <a:r>
              <a:rPr lang="sr-Latn-RS" sz="1400" dirty="0" smtClean="0"/>
              <a:t>срећа и усхићење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спостављају и негују пријатељства</a:t>
            </a:r>
          </a:p>
          <a:p>
            <a:r>
              <a:rPr lang="az-Cyrl-AZ" sz="1400" dirty="0" smtClean="0"/>
              <a:t>Н</a:t>
            </a:r>
            <a:r>
              <a:rPr lang="sr-Latn-RS" sz="1400" dirty="0" smtClean="0"/>
              <a:t>ауче да заштите своја и поштују права других</a:t>
            </a:r>
            <a:r>
              <a:rPr lang="sr-Cyrl-RS" sz="1400" dirty="0" smtClean="0"/>
              <a:t> </a:t>
            </a:r>
            <a:r>
              <a:rPr lang="sr-Latn-RS" sz="1400" dirty="0" smtClean="0"/>
              <a:t>(на пример,право на приватност,</a:t>
            </a:r>
            <a:r>
              <a:rPr lang="sr-Cyrl-RS" sz="1400" dirty="0" smtClean="0"/>
              <a:t> </a:t>
            </a:r>
            <a:r>
              <a:rPr lang="sr-Latn-RS" sz="1400" dirty="0" smtClean="0"/>
              <a:t>слободу избора и сл.)</a:t>
            </a:r>
          </a:p>
          <a:p>
            <a:r>
              <a:rPr lang="az-Cyrl-AZ" sz="1400" dirty="0" smtClean="0"/>
              <a:t>Р</a:t>
            </a:r>
            <a:r>
              <a:rPr lang="sr-Latn-RS" sz="1400" dirty="0" smtClean="0"/>
              <a:t>азумеју и прихватају разлике,</a:t>
            </a:r>
            <a:r>
              <a:rPr lang="sr-Cyrl-RS" sz="1400" dirty="0" smtClean="0"/>
              <a:t> </a:t>
            </a:r>
            <a:r>
              <a:rPr lang="sr-Latn-RS" sz="1400" dirty="0" smtClean="0"/>
              <a:t>сарађују са другима и раде тимски.</a:t>
            </a:r>
            <a:endParaRPr lang="sr-Cyrl-RS" sz="1400" dirty="0" smtClean="0"/>
          </a:p>
          <a:p>
            <a:endParaRPr lang="sr-Latn-RS" sz="1400" dirty="0" smtClean="0"/>
          </a:p>
          <a:p>
            <a:pPr marL="0" indent="0" algn="ctr">
              <a:buNone/>
            </a:pPr>
            <a:r>
              <a:rPr lang="az-Cyrl-AZ" sz="1800" b="1" dirty="0" smtClean="0"/>
              <a:t>П</a:t>
            </a:r>
            <a:r>
              <a:rPr lang="sr-Latn-RS" sz="1800" b="1" dirty="0" smtClean="0"/>
              <a:t>ревентивне активности допринеће да одрасли:</a:t>
            </a:r>
            <a:endParaRPr lang="sr-Cyrl-RS" sz="1800" b="1" dirty="0" smtClean="0"/>
          </a:p>
          <a:p>
            <a:pPr marL="0" indent="0" algn="ctr">
              <a:buNone/>
            </a:pPr>
            <a:endParaRPr lang="sr-Latn-RS" sz="1800" b="1" dirty="0" smtClean="0"/>
          </a:p>
          <a:p>
            <a:r>
              <a:rPr lang="az-Cyrl-AZ" sz="1400" dirty="0" smtClean="0"/>
              <a:t>П</a:t>
            </a:r>
            <a:r>
              <a:rPr lang="sr-Latn-RS" sz="1400" dirty="0" smtClean="0"/>
              <a:t>реузму одговорност за стварање и неговање подстицајног окружења у установи</a:t>
            </a:r>
          </a:p>
          <a:p>
            <a:r>
              <a:rPr lang="az-Cyrl-AZ" sz="1400" dirty="0" smtClean="0"/>
              <a:t>Р</a:t>
            </a:r>
            <a:r>
              <a:rPr lang="sr-Latn-RS" sz="1400" dirty="0" smtClean="0"/>
              <a:t>азвијају и негују здраве стилове комуникације и односа са другима</a:t>
            </a:r>
          </a:p>
          <a:p>
            <a:r>
              <a:rPr lang="sr-Latn-RS" sz="1400" dirty="0" smtClean="0"/>
              <a:t>Поштују своја и права других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важавају различитости и негују кооперативност и сарадњу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своје и примењују практична знања и вештине за конструктивно превазилажење сукоба и кризних ситуација (саосећајна комуникација,</a:t>
            </a:r>
            <a:r>
              <a:rPr lang="sr-Cyrl-RS" sz="1400" dirty="0" smtClean="0"/>
              <a:t> </a:t>
            </a:r>
            <a:r>
              <a:rPr lang="sr-Latn-RS" sz="1400" dirty="0" smtClean="0"/>
              <a:t>посредовање у конфликтима,</a:t>
            </a:r>
            <a:r>
              <a:rPr lang="sr-Cyrl-RS" sz="1400" dirty="0" smtClean="0"/>
              <a:t> </a:t>
            </a:r>
            <a:r>
              <a:rPr lang="sr-Latn-RS" sz="1400" dirty="0" smtClean="0"/>
              <a:t>комуникација са медијима и сл.)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оче и конструктивно се супроставе разним облицима насиља</a:t>
            </a:r>
          </a:p>
          <a:p>
            <a:pPr marL="0" indent="0">
              <a:buNone/>
            </a:pPr>
            <a:endParaRPr lang="sr-Latn-R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568952" cy="288032"/>
          </a:xfrm>
        </p:spPr>
        <p:txBody>
          <a:bodyPr>
            <a:noAutofit/>
          </a:bodyPr>
          <a:lstStyle/>
          <a:p>
            <a:pPr algn="ctr"/>
            <a:r>
              <a:rPr lang="az-Cyrl-AZ" sz="1800" b="1" dirty="0" smtClean="0"/>
              <a:t>П</a:t>
            </a:r>
            <a:r>
              <a:rPr lang="sr-Latn-RS" sz="1800" b="1" dirty="0" smtClean="0">
                <a:effectLst/>
              </a:rPr>
              <a:t>ревентивне</a:t>
            </a:r>
            <a:r>
              <a:rPr lang="sr-Latn-RS" sz="1800" b="1" dirty="0" smtClean="0"/>
              <a:t> активности </a:t>
            </a:r>
            <a:r>
              <a:rPr lang="sr-Cyrl-RS" sz="1800" b="1" dirty="0" smtClean="0"/>
              <a:t> </a:t>
            </a:r>
            <a:r>
              <a:rPr lang="sr-Latn-RS" sz="1800" b="1" dirty="0" smtClean="0"/>
              <a:t>допринеће </a:t>
            </a:r>
            <a:r>
              <a:rPr lang="sr-Cyrl-RS" sz="1800" b="1" dirty="0" smtClean="0"/>
              <a:t> </a:t>
            </a:r>
            <a:r>
              <a:rPr lang="sr-Latn-RS" sz="1800" b="1" dirty="0" smtClean="0"/>
              <a:t>да</a:t>
            </a:r>
            <a:r>
              <a:rPr lang="sr-Cyrl-RS" sz="1800" b="1" dirty="0" smtClean="0"/>
              <a:t> </a:t>
            </a:r>
            <a:r>
              <a:rPr lang="sr-Latn-RS" sz="1800" b="1" dirty="0" smtClean="0"/>
              <a:t> деца</a:t>
            </a:r>
            <a:r>
              <a:rPr lang="sr-Latn-RS" sz="1800" dirty="0" smtClean="0"/>
              <a:t>:</a:t>
            </a:r>
            <a:endParaRPr lang="sr-Latn-RS" sz="1800" dirty="0"/>
          </a:p>
        </p:txBody>
      </p:sp>
    </p:spTree>
    <p:extLst>
      <p:ext uri="{BB962C8B-B14F-4D97-AF65-F5344CB8AC3E}">
        <p14:creationId xmlns="" xmlns:p14="http://schemas.microsoft.com/office/powerpoint/2010/main" val="2650794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z-Cyrl-AZ" dirty="0" smtClean="0"/>
              <a:t>У</a:t>
            </a:r>
            <a:r>
              <a:rPr lang="sr-Latn-RS" dirty="0" smtClean="0"/>
              <a:t> случајевима насиља или сумње да се насље дешава МЕЂ</a:t>
            </a:r>
            <a:r>
              <a:rPr lang="sr-Cyrl-RS" dirty="0" smtClean="0"/>
              <a:t>У</a:t>
            </a:r>
            <a:r>
              <a:rPr lang="sr-Latn-RS" dirty="0" smtClean="0"/>
              <a:t> ДЕЦОМ</a:t>
            </a:r>
          </a:p>
          <a:p>
            <a:pPr marL="514350" indent="-514350">
              <a:buFont typeface="+mj-lt"/>
              <a:buAutoNum type="arabicPeriod"/>
            </a:pPr>
            <a:r>
              <a:rPr lang="az-Cyrl-AZ" dirty="0" smtClean="0"/>
              <a:t>У</a:t>
            </a:r>
            <a:r>
              <a:rPr lang="sr-Latn-RS" dirty="0" smtClean="0"/>
              <a:t> случајевима када је дете изложен</a:t>
            </a:r>
            <a:r>
              <a:rPr lang="sr-Cyrl-RS" dirty="0" smtClean="0"/>
              <a:t>о</a:t>
            </a:r>
            <a:r>
              <a:rPr lang="sr-Latn-RS" dirty="0" smtClean="0"/>
              <a:t> насиљу или постоји сумња да је изложен</a:t>
            </a:r>
            <a:r>
              <a:rPr lang="sr-Cyrl-RS" dirty="0" smtClean="0"/>
              <a:t>о</a:t>
            </a:r>
            <a:r>
              <a:rPr lang="sr-Latn-RS" dirty="0" smtClean="0"/>
              <a:t> насиљу од стране ОДРАСЛЕ особе ЗАПОСЛЕНЕ у установи.</a:t>
            </a:r>
          </a:p>
          <a:p>
            <a:pPr marL="514350" indent="-514350">
              <a:buFont typeface="+mj-lt"/>
              <a:buAutoNum type="arabicPeriod"/>
            </a:pPr>
            <a:r>
              <a:rPr lang="az-Cyrl-AZ" dirty="0" smtClean="0"/>
              <a:t>У</a:t>
            </a:r>
            <a:r>
              <a:rPr lang="sr-Latn-RS" dirty="0" smtClean="0"/>
              <a:t> случајевима када је дете изложен</a:t>
            </a:r>
            <a:r>
              <a:rPr lang="sr-Cyrl-RS" dirty="0" smtClean="0"/>
              <a:t>о</a:t>
            </a:r>
            <a:r>
              <a:rPr lang="sr-Latn-RS" dirty="0" smtClean="0"/>
              <a:t> насиљу или постоји сумња да је дете изложено насиљу од стране ОДРАСЛЕ особе која  НИЈЕ ЗАПОСЛЕНА у установи.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К</a:t>
            </a:r>
            <a:r>
              <a:rPr lang="sr-Latn-RS" b="1" dirty="0" smtClean="0"/>
              <a:t>ораци</a:t>
            </a:r>
            <a:r>
              <a:rPr lang="sr-Cyrl-RS" b="1" dirty="0" smtClean="0"/>
              <a:t> </a:t>
            </a:r>
            <a:r>
              <a:rPr lang="sr-Latn-RS" b="1" dirty="0" smtClean="0"/>
              <a:t>-</a:t>
            </a:r>
            <a:r>
              <a:rPr lang="sr-Cyrl-RS" b="1" dirty="0" smtClean="0"/>
              <a:t> </a:t>
            </a:r>
            <a:r>
              <a:rPr lang="sr-Latn-RS" b="1" dirty="0" smtClean="0"/>
              <a:t>редослед поступака у интервенцији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36433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az-Cyrl-AZ" dirty="0" smtClean="0"/>
          </a:p>
          <a:p>
            <a:pPr marL="0" indent="0">
              <a:buNone/>
            </a:pPr>
            <a:r>
              <a:rPr lang="az-Cyrl-AZ" dirty="0" smtClean="0"/>
              <a:t>И</a:t>
            </a:r>
            <a:r>
              <a:rPr lang="sr-Latn-RS" dirty="0" smtClean="0"/>
              <a:t>нтервенише се на </a:t>
            </a:r>
            <a:r>
              <a:rPr lang="sr-Latn-RS" b="1" u="sng" dirty="0" smtClean="0"/>
              <a:t>очигледно</a:t>
            </a:r>
            <a:r>
              <a:rPr lang="sr-Latn-RS" dirty="0" smtClean="0"/>
              <a:t> насиље или на </a:t>
            </a:r>
            <a:r>
              <a:rPr lang="sr-Latn-RS" b="1" u="sng" dirty="0" smtClean="0"/>
              <a:t>сумњу</a:t>
            </a:r>
            <a:r>
              <a:rPr lang="sr-Latn-RS" dirty="0" smtClean="0"/>
              <a:t> на насиље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pPr algn="ctr"/>
            <a:r>
              <a:rPr lang="az-Cyrl-AZ" sz="2800" dirty="0" smtClean="0"/>
              <a:t/>
            </a:r>
            <a:br>
              <a:rPr lang="az-Cyrl-AZ" sz="2800" dirty="0" smtClean="0"/>
            </a:br>
            <a:r>
              <a:rPr lang="az-Cyrl-AZ" sz="2800" dirty="0" smtClean="0"/>
              <a:t>У</a:t>
            </a:r>
            <a:r>
              <a:rPr lang="sr-Latn-RS" sz="2800" dirty="0" smtClean="0"/>
              <a:t> образовно-васпитном систему нема места за истрагу и доказивање  злостављања и занемаривања</a:t>
            </a:r>
            <a:r>
              <a:rPr lang="sr-Cyrl-RS" sz="2800" dirty="0" smtClean="0"/>
              <a:t> </a:t>
            </a:r>
            <a:br>
              <a:rPr lang="sr-Cyrl-RS" sz="2800" dirty="0" smtClean="0"/>
            </a:br>
            <a:r>
              <a:rPr lang="sr-Latn-RS" sz="2800" dirty="0" smtClean="0"/>
              <a:t>–т</a:t>
            </a:r>
            <a:r>
              <a:rPr lang="sr-Cyrl-RS" sz="2800" dirty="0" smtClean="0"/>
              <a:t>и </a:t>
            </a:r>
            <a:r>
              <a:rPr lang="sr-Latn-RS" sz="2800" dirty="0" smtClean="0"/>
              <a:t>задаци су у надлежности других система</a:t>
            </a:r>
            <a:r>
              <a:rPr lang="sr-Cyrl-RS" sz="2800" dirty="0" smtClean="0"/>
              <a:t> - </a:t>
            </a:r>
            <a:endParaRPr lang="sr-Latn-RS" sz="2800" dirty="0"/>
          </a:p>
        </p:txBody>
      </p:sp>
      <p:sp>
        <p:nvSpPr>
          <p:cNvPr id="4" name="Down Arrow 3"/>
          <p:cNvSpPr/>
          <p:nvPr/>
        </p:nvSpPr>
        <p:spPr>
          <a:xfrm>
            <a:off x="4355976" y="2564904"/>
            <a:ext cx="720080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106681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8618"/>
          </a:xfrm>
        </p:spPr>
        <p:txBody>
          <a:bodyPr/>
          <a:lstStyle/>
          <a:p>
            <a:pPr algn="ctr"/>
            <a:r>
              <a:rPr lang="sr-Latn-RS" b="1" dirty="0" smtClean="0"/>
              <a:t>СВАКА ОСОБА КОЈА ИМА САЗНАЊА О НАСИЉУ, ЗЛОСТАВЉАЊУ И ЗАНЕМАРИВАЊУ ОБАВЕЗНА ЈЕ ДА РЕАГУЈЕ!!!!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1864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z-Cyrl-AZ" sz="2800" dirty="0" smtClean="0"/>
              <a:t>О</a:t>
            </a:r>
            <a:r>
              <a:rPr lang="sr-Latn-RS" sz="2800" dirty="0" smtClean="0"/>
              <a:t>ткривање ЗЗ</a:t>
            </a:r>
          </a:p>
          <a:p>
            <a:pPr marL="0" indent="0">
              <a:buNone/>
            </a:pPr>
            <a:r>
              <a:rPr lang="sr-Latn-RS" sz="2800" dirty="0" smtClean="0"/>
              <a:t>-Откривање путем препознавања знакова повреде на детету или понашања детета и породице</a:t>
            </a:r>
          </a:p>
          <a:p>
            <a:pPr marL="0" indent="0">
              <a:buNone/>
            </a:pPr>
            <a:r>
              <a:rPr lang="sr-Latn-RS" sz="2800" dirty="0" smtClean="0"/>
              <a:t>-Откривање путем поверавања, директно од детета или индиректно</a:t>
            </a:r>
          </a:p>
          <a:p>
            <a:r>
              <a:rPr lang="az-Cyrl-AZ" sz="2800" dirty="0" smtClean="0"/>
              <a:t>К</a:t>
            </a:r>
            <a:r>
              <a:rPr lang="sr-Latn-RS" sz="2800" dirty="0" smtClean="0"/>
              <a:t>онсултације и процена ризика</a:t>
            </a:r>
          </a:p>
          <a:p>
            <a:r>
              <a:rPr lang="az-Cyrl-AZ" sz="2800" dirty="0" smtClean="0"/>
              <a:t>П</a:t>
            </a:r>
            <a:r>
              <a:rPr lang="sr-Latn-RS" sz="2800" dirty="0" smtClean="0"/>
              <a:t>ријављивање ЗЗ</a:t>
            </a:r>
          </a:p>
          <a:p>
            <a:r>
              <a:rPr lang="az-Cyrl-AZ" sz="2800" dirty="0" smtClean="0"/>
              <a:t>Д</a:t>
            </a:r>
            <a:r>
              <a:rPr lang="sr-Latn-RS" sz="2800" dirty="0" smtClean="0"/>
              <a:t>окументовање ЗЗ</a:t>
            </a:r>
          </a:p>
          <a:p>
            <a:r>
              <a:rPr lang="az-Cyrl-AZ" sz="2800" dirty="0" smtClean="0"/>
              <a:t>Д</a:t>
            </a:r>
            <a:r>
              <a:rPr lang="sr-Latn-RS" sz="2800" dirty="0" smtClean="0"/>
              <a:t>руге улоге здравствених радника и сарадника у процесу заштите (терапија,вештачење,рад са другим службама заштите)</a:t>
            </a:r>
          </a:p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b="1" dirty="0" smtClean="0"/>
              <a:t>УЛОГА ЗДРАВСТВЕНОГ СИСТЕМА У ЗАШТИТИ ДЕЦЕ ОД ЗЗ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70643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z-Cyrl-AZ" dirty="0" smtClean="0"/>
              <a:t>М</a:t>
            </a:r>
            <a:r>
              <a:rPr lang="sr-Latn-RS" dirty="0" smtClean="0"/>
              <a:t>едицинско збрињавање повреда/болести детета</a:t>
            </a:r>
          </a:p>
          <a:p>
            <a:r>
              <a:rPr lang="az-Cyrl-AZ" dirty="0" smtClean="0"/>
              <a:t>Д</a:t>
            </a:r>
            <a:r>
              <a:rPr lang="sr-Latn-RS" dirty="0" smtClean="0"/>
              <a:t>окументовање стања детета</a:t>
            </a:r>
          </a:p>
          <a:p>
            <a:r>
              <a:rPr lang="az-Cyrl-AZ" dirty="0" smtClean="0"/>
              <a:t>К</a:t>
            </a:r>
            <a:r>
              <a:rPr lang="sr-Latn-RS" dirty="0" smtClean="0"/>
              <a:t>онсултација са стручним тимом установе</a:t>
            </a:r>
          </a:p>
          <a:p>
            <a:r>
              <a:rPr lang="az-Cyrl-AZ" dirty="0" smtClean="0"/>
              <a:t>П</a:t>
            </a:r>
            <a:r>
              <a:rPr lang="sr-Latn-RS" dirty="0" smtClean="0"/>
              <a:t>ријава полицији/центру за социјални рад</a:t>
            </a:r>
          </a:p>
          <a:p>
            <a:r>
              <a:rPr lang="az-Cyrl-AZ" b="1" dirty="0" smtClean="0"/>
              <a:t>И</a:t>
            </a:r>
            <a:r>
              <a:rPr lang="sr-Latn-RS" b="1" dirty="0" smtClean="0"/>
              <a:t>сти за све нивое здравствене заштите!</a:t>
            </a:r>
          </a:p>
          <a:p>
            <a:r>
              <a:rPr lang="az-Cyrl-AZ" b="1" dirty="0" smtClean="0"/>
              <a:t>С</a:t>
            </a:r>
            <a:r>
              <a:rPr lang="sr-Latn-RS" b="1" dirty="0" smtClean="0"/>
              <a:t>ваки здравствени радник и сарадник има законску обавезу да о ЗЗ обавести полицију/ЦЗСР! (самостално/преко тима)</a:t>
            </a:r>
            <a:endParaRPr lang="sr-Latn-R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u="sng" dirty="0" smtClean="0"/>
              <a:t>Р</a:t>
            </a:r>
            <a:r>
              <a:rPr lang="sr-Latn-RS" b="1" u="sng" dirty="0" smtClean="0"/>
              <a:t>едослед корака у поступању система здравствене заштите</a:t>
            </a:r>
            <a:endParaRPr lang="sr-Latn-RS" b="1" u="sng" dirty="0"/>
          </a:p>
        </p:txBody>
      </p:sp>
    </p:spTree>
    <p:extLst>
      <p:ext uri="{BB962C8B-B14F-4D97-AF65-F5344CB8AC3E}">
        <p14:creationId xmlns="" xmlns:p14="http://schemas.microsoft.com/office/powerpoint/2010/main" val="262899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z-Cyrl-AZ" sz="2400" b="1" dirty="0" smtClean="0"/>
              <a:t>П</a:t>
            </a:r>
            <a:r>
              <a:rPr lang="sr-Latn-RS" sz="2400" b="1" dirty="0" smtClean="0"/>
              <a:t>оследице злостављања и занемаривања су озбиљне и присутне кроз цео живот</a:t>
            </a:r>
          </a:p>
          <a:p>
            <a:r>
              <a:rPr lang="az-Cyrl-AZ" sz="2400" b="1" dirty="0" smtClean="0"/>
              <a:t>С</a:t>
            </a:r>
            <a:r>
              <a:rPr lang="sr-Latn-RS" sz="2400" b="1" dirty="0" smtClean="0"/>
              <a:t>вакан особа која има сазнања о насиљу, злостављању и занемаривању обавезна је да реагује</a:t>
            </a:r>
          </a:p>
          <a:p>
            <a:r>
              <a:rPr lang="az-Cyrl-AZ" sz="2400" b="1" dirty="0" smtClean="0"/>
              <a:t>О</a:t>
            </a:r>
            <a:r>
              <a:rPr lang="sr-Latn-RS" sz="2400" b="1" dirty="0" smtClean="0"/>
              <a:t>бавеза стручњака који раде са децом је да буду упознати са знацима злостављања и занемаривања деце ради препознавања</a:t>
            </a:r>
          </a:p>
          <a:p>
            <a:r>
              <a:rPr lang="az-Cyrl-AZ" sz="2400" b="1" dirty="0" smtClean="0"/>
              <a:t>С</a:t>
            </a:r>
            <a:r>
              <a:rPr lang="sr-Latn-RS" sz="2400" b="1" dirty="0" smtClean="0"/>
              <a:t>тручњаци морају добро познавати процидуру поступања и придржавати се</a:t>
            </a:r>
          </a:p>
          <a:p>
            <a:r>
              <a:rPr lang="az-Cyrl-AZ" sz="2400" b="1" u="sng" dirty="0" smtClean="0"/>
              <a:t>Н</a:t>
            </a:r>
            <a:r>
              <a:rPr lang="sr-Latn-RS" sz="2400" b="1" u="sng" dirty="0" smtClean="0"/>
              <a:t>а посебном опрезу </a:t>
            </a:r>
            <a:r>
              <a:rPr lang="sr-Latn-RS" sz="2400" b="1" dirty="0" smtClean="0"/>
              <a:t>– они који раде са малом децом!!</a:t>
            </a:r>
          </a:p>
          <a:p>
            <a:endParaRPr lang="sr-Latn-R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u="sng" dirty="0" smtClean="0"/>
              <a:t>ЗАКЉУЧНЕ ПОРУКЕ</a:t>
            </a:r>
            <a:endParaRPr lang="sr-Latn-RS" b="1" u="sng" dirty="0"/>
          </a:p>
        </p:txBody>
      </p:sp>
    </p:spTree>
    <p:extLst>
      <p:ext uri="{BB962C8B-B14F-4D97-AF65-F5344CB8AC3E}">
        <p14:creationId xmlns="" xmlns:p14="http://schemas.microsoft.com/office/powerpoint/2010/main" val="48130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539</TotalTime>
  <Words>2150</Words>
  <Application>Microsoft Office PowerPoint</Application>
  <PresentationFormat>On-screen Show (4:3)</PresentationFormat>
  <Paragraphs>277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Concourse</vt:lpstr>
      <vt:lpstr>Office Theme</vt:lpstr>
      <vt:lpstr>ЗАШТИТА ДЕЦЕ ОД ЗЛОСТАВЉАЊА И ЗАНЕМАРИВАЊА –ЗАДАТАК СВИХ НАС</vt:lpstr>
      <vt:lpstr>Стручни тим за заштиту деце од насиља, злостављања и занемаривања пу „Уб“ за радну 2020/2021 годину</vt:lpstr>
      <vt:lpstr>ЗЛОСТАВЉАЊЕ ДЕЦЕ - ДЕФИНИЦИЈА</vt:lpstr>
      <vt:lpstr>КЉУЧНЕ КАРАКТЕРИСТИКЕ</vt:lpstr>
      <vt:lpstr>КАКО ЗЛОСТАВЉАЊЕ ДОВОДИ ДО ПОСЛЕДИЦА?</vt:lpstr>
      <vt:lpstr>Последице злостављања кроз животни век</vt:lpstr>
      <vt:lpstr>Промене у “хардверу”</vt:lpstr>
      <vt:lpstr>Slide 8</vt:lpstr>
      <vt:lpstr>Slide 9</vt:lpstr>
      <vt:lpstr>Проблеми социјалног функционисања</vt:lpstr>
      <vt:lpstr>Да ли ће сви развити последице злостављања</vt:lpstr>
      <vt:lpstr>Slide 12</vt:lpstr>
      <vt:lpstr>Слушајте и посматрајте</vt:lpstr>
      <vt:lpstr>Протективни фактори</vt:lpstr>
      <vt:lpstr>Физичко злостављање</vt:lpstr>
      <vt:lpstr>Подела </vt:lpstr>
      <vt:lpstr>Физичко кажњавање</vt:lpstr>
      <vt:lpstr>  Знаци упзорења када треба размотрити физичко злостављање </vt:lpstr>
      <vt:lpstr>Емоционално злостављање</vt:lpstr>
      <vt:lpstr>Подела </vt:lpstr>
      <vt:lpstr>ЗНАЦИ УПОЗОРЕЊА КАДА ТРЕБА РАЗМОТРИТИ ЕМОЦИОНАЛНО ЗЛОСТАВЉАЊЕ</vt:lpstr>
      <vt:lpstr>Сексуално злостављање</vt:lpstr>
      <vt:lpstr>Подела </vt:lpstr>
      <vt:lpstr>Знаци упозорења када треба размотрити сексуално злостављање</vt:lpstr>
      <vt:lpstr>Занемаривање </vt:lpstr>
      <vt:lpstr>Знаци упозорења када треба размотрити занемаривање</vt:lpstr>
      <vt:lpstr>Подела</vt:lpstr>
      <vt:lpstr>Посебне форме злостављања и занемаривања</vt:lpstr>
      <vt:lpstr>Систем заштите деце од злостављања и занемаривања</vt:lpstr>
      <vt:lpstr>Протоколи за заштиту деце од злостављања и занемаривања</vt:lpstr>
      <vt:lpstr>Обавезе сваке образовно-васпитне установе</vt:lpstr>
      <vt:lpstr>Тим за заштиту деце од злостављања и занемаривања</vt:lpstr>
      <vt:lpstr>Програм и активности превенције омогућавају:</vt:lpstr>
      <vt:lpstr>Превентивне активности  допринеће  да  деца:</vt:lpstr>
      <vt:lpstr>Кораци - редослед поступака у интервенцији</vt:lpstr>
      <vt:lpstr> У образовно-васпитном систему нема места за истрагу и доказивање  злостављања и занемаривања  –ти задаци су у надлежности других система - </vt:lpstr>
      <vt:lpstr>СВАКА ОСОБА КОЈА ИМА САЗНАЊА О НАСИЉУ, ЗЛОСТАВЉАЊУ И ЗАНЕМАРИВАЊУ ОБАВЕЗНА ЈЕ ДА РЕАГУЈЕ!!!!</vt:lpstr>
      <vt:lpstr>УЛОГА ЗДРАВСТВЕНОГ СИСТЕМА У ЗАШТИТИ ДЕЦЕ ОД ЗЗ</vt:lpstr>
      <vt:lpstr>Редослед корака у поступању система здравствене заштите</vt:lpstr>
      <vt:lpstr>ЗАКЉУЧНЕ ПОРУКЕ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ЗАШТИТА ДЕЦЕ ОД ЗЛОСТАВЉАЊА И ЗАНЕМАРИВАЊА –ЗАДАТАК СВИХ НАС</dc:title>
  <dc:creator>HS</dc:creator>
  <cp:lastModifiedBy>Vrtic</cp:lastModifiedBy>
  <cp:revision>64</cp:revision>
  <dcterms:created xsi:type="dcterms:W3CDTF">2018-11-19T13:05:49Z</dcterms:created>
  <dcterms:modified xsi:type="dcterms:W3CDTF">2020-11-19T07:58:59Z</dcterms:modified>
</cp:coreProperties>
</file>