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56" r:id="rId2"/>
    <p:sldId id="257" r:id="rId3"/>
    <p:sldId id="258" r:id="rId4"/>
    <p:sldId id="259" r:id="rId5"/>
    <p:sldId id="260" r:id="rId6"/>
    <p:sldId id="274" r:id="rId7"/>
    <p:sldId id="272" r:id="rId8"/>
    <p:sldId id="273" r:id="rId9"/>
    <p:sldId id="262" r:id="rId10"/>
    <p:sldId id="263" r:id="rId11"/>
    <p:sldId id="275" r:id="rId12"/>
    <p:sldId id="276" r:id="rId13"/>
    <p:sldId id="264" r:id="rId14"/>
    <p:sldId id="277" r:id="rId15"/>
    <p:sldId id="278" r:id="rId16"/>
    <p:sldId id="265" r:id="rId17"/>
    <p:sldId id="279" r:id="rId18"/>
    <p:sldId id="266" r:id="rId19"/>
    <p:sldId id="280" r:id="rId20"/>
    <p:sldId id="267" r:id="rId21"/>
    <p:sldId id="281" r:id="rId22"/>
    <p:sldId id="283" r:id="rId23"/>
    <p:sldId id="268" r:id="rId24"/>
    <p:sldId id="282" r:id="rId25"/>
    <p:sldId id="284" r:id="rId26"/>
    <p:sldId id="269" r:id="rId27"/>
    <p:sldId id="270" r:id="rId28"/>
    <p:sldId id="271"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80" autoAdjust="0"/>
  </p:normalViewPr>
  <p:slideViewPr>
    <p:cSldViewPr>
      <p:cViewPr>
        <p:scale>
          <a:sx n="90" d="100"/>
          <a:sy n="90" d="100"/>
        </p:scale>
        <p:origin x="-1234" y="86"/>
      </p:cViewPr>
      <p:guideLst>
        <p:guide orient="horz" pos="2160"/>
        <p:guide pos="2880"/>
      </p:guideLst>
    </p:cSldViewPr>
  </p:slideViewPr>
  <p:outlineViewPr>
    <p:cViewPr>
      <p:scale>
        <a:sx n="33" d="100"/>
        <a:sy n="33" d="100"/>
      </p:scale>
      <p:origin x="0" y="683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E1E0E0FF-E09B-4009-A9D7-FB599820B307}" type="datetimeFigureOut">
              <a:rPr lang="en-US" smtClean="0"/>
              <a:pPr/>
              <a:t>31-May-22</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0DF1BDC-8729-4C84-8D10-D91DD8D928D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1E0E0FF-E09B-4009-A9D7-FB599820B307}" type="datetimeFigureOut">
              <a:rPr lang="en-US" smtClean="0"/>
              <a:pPr/>
              <a:t>31-May-22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0DF1BDC-8729-4C84-8D10-D91DD8D928DC}"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E1E0E0FF-E09B-4009-A9D7-FB599820B307}" type="datetimeFigureOut">
              <a:rPr lang="en-US" smtClean="0"/>
              <a:pPr/>
              <a:t>31-May-22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0DF1BDC-8729-4C84-8D10-D91DD8D928DC}"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1E0E0FF-E09B-4009-A9D7-FB599820B307}" type="datetimeFigureOut">
              <a:rPr lang="en-US" smtClean="0"/>
              <a:pPr/>
              <a:t>31-May-22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0DF1BDC-8729-4C84-8D10-D91DD8D928DC}"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1E0E0FF-E09B-4009-A9D7-FB599820B307}" type="datetimeFigureOut">
              <a:rPr lang="en-US" smtClean="0"/>
              <a:pPr/>
              <a:t>31-May-22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0DF1BDC-8729-4C84-8D10-D91DD8D928D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E1E0E0FF-E09B-4009-A9D7-FB599820B307}" type="datetimeFigureOut">
              <a:rPr lang="en-US" smtClean="0"/>
              <a:pPr/>
              <a:t>31-May-22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0DF1BDC-8729-4C84-8D10-D91DD8D928DC}"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E1E0E0FF-E09B-4009-A9D7-FB599820B307}" type="datetimeFigureOut">
              <a:rPr lang="en-US" smtClean="0"/>
              <a:pPr/>
              <a:t>31-May-22</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0DF1BDC-8729-4C84-8D10-D91DD8D928D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E1E0E0FF-E09B-4009-A9D7-FB599820B307}" type="datetimeFigureOut">
              <a:rPr lang="en-US" smtClean="0"/>
              <a:pPr/>
              <a:t>31-May-22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0DF1BDC-8729-4C84-8D10-D91DD8D928D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a:p>
        </p:txBody>
      </p:sp>
      <p:sp>
        <p:nvSpPr>
          <p:cNvPr id="5" name="Date Placeholder 4"/>
          <p:cNvSpPr>
            <a:spLocks noGrp="1"/>
          </p:cNvSpPr>
          <p:nvPr>
            <p:ph type="dt" sz="half" idx="10"/>
          </p:nvPr>
        </p:nvSpPr>
        <p:spPr/>
        <p:txBody>
          <a:bodyPr/>
          <a:lstStyle>
            <a:lvl1pPr>
              <a:defRPr>
                <a:solidFill>
                  <a:schemeClr val="tx1"/>
                </a:solidFill>
              </a:defRPr>
            </a:lvl1pPr>
            <a:extLst/>
          </a:lstStyle>
          <a:p>
            <a:fld id="{E1E0E0FF-E09B-4009-A9D7-FB599820B307}" type="datetimeFigureOut">
              <a:rPr lang="en-US" smtClean="0"/>
              <a:pPr/>
              <a:t>31-May-22</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0DF1BDC-8729-4C84-8D10-D91DD8D928DC}"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1E0E0FF-E09B-4009-A9D7-FB599820B307}" type="datetimeFigureOut">
              <a:rPr lang="en-US" smtClean="0"/>
              <a:pPr/>
              <a:t>31-May-22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0DF1BDC-8729-4C84-8D10-D91DD8D928D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1E0E0FF-E09B-4009-A9D7-FB599820B307}" type="datetimeFigureOut">
              <a:rPr lang="en-US" smtClean="0"/>
              <a:pPr/>
              <a:t>31-May-22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0DF1BDC-8729-4C84-8D10-D91DD8D928D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E1E0E0FF-E09B-4009-A9D7-FB599820B307}" type="datetimeFigureOut">
              <a:rPr lang="en-US" smtClean="0"/>
              <a:pPr/>
              <a:t>31-May-22</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0DF1BDC-8729-4C84-8D10-D91DD8D928D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vrticub6@gmail.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3643314"/>
            <a:ext cx="8110566" cy="2714644"/>
          </a:xfrm>
        </p:spPr>
        <p:txBody>
          <a:bodyPr>
            <a:normAutofit lnSpcReduction="10000"/>
          </a:bodyPr>
          <a:lstStyle/>
          <a:p>
            <a:r>
              <a:rPr lang="en-US"/>
              <a:t> </a:t>
            </a:r>
          </a:p>
          <a:p>
            <a:r>
              <a:rPr lang="en-US" b="1">
                <a:solidFill>
                  <a:schemeClr val="tx1"/>
                </a:solidFill>
              </a:rPr>
              <a:t>ПРЕДШКОЛСКА УСТАНОВА „УБ“</a:t>
            </a:r>
          </a:p>
          <a:p>
            <a:r>
              <a:rPr lang="en-US" b="1">
                <a:solidFill>
                  <a:schemeClr val="tx1"/>
                </a:solidFill>
              </a:rPr>
              <a:t>МИЛОША СЕЛАКОВИЋА, 20</a:t>
            </a:r>
          </a:p>
          <a:p>
            <a:r>
              <a:rPr lang="en-US" b="1">
                <a:solidFill>
                  <a:schemeClr val="tx1"/>
                </a:solidFill>
              </a:rPr>
              <a:t>УБ, СРБИЈА</a:t>
            </a:r>
          </a:p>
          <a:p>
            <a:r>
              <a:rPr lang="en-US" b="1">
                <a:solidFill>
                  <a:schemeClr val="tx1"/>
                </a:solidFill>
              </a:rPr>
              <a:t>E:mail – </a:t>
            </a:r>
            <a:r>
              <a:rPr lang="en-US" b="1" u="sng">
                <a:solidFill>
                  <a:schemeClr val="tx1"/>
                </a:solidFill>
                <a:hlinkClick r:id="rId2"/>
              </a:rPr>
              <a:t>vrticub6@gmail.com</a:t>
            </a:r>
            <a:endParaRPr lang="en-US" b="1">
              <a:solidFill>
                <a:schemeClr val="tx1"/>
              </a:solidFill>
            </a:endParaRPr>
          </a:p>
          <a:p>
            <a:r>
              <a:rPr lang="en-US" b="1" err="1">
                <a:solidFill>
                  <a:schemeClr val="tx1"/>
                </a:solidFill>
              </a:rPr>
              <a:t>Тел</a:t>
            </a:r>
            <a:r>
              <a:rPr lang="en-US" b="1">
                <a:solidFill>
                  <a:schemeClr val="tx1"/>
                </a:solidFill>
              </a:rPr>
              <a:t>: 014 / 411 – 602</a:t>
            </a:r>
          </a:p>
          <a:p>
            <a:endParaRPr lang="en-US"/>
          </a:p>
        </p:txBody>
      </p:sp>
      <p:pic>
        <p:nvPicPr>
          <p:cNvPr id="4" name="Picture 3" descr="лого.png"/>
          <p:cNvPicPr/>
          <p:nvPr/>
        </p:nvPicPr>
        <p:blipFill>
          <a:blip r:embed="rId3" cstate="print"/>
          <a:stretch>
            <a:fillRect/>
          </a:stretch>
        </p:blipFill>
        <p:spPr>
          <a:xfrm>
            <a:off x="2714612" y="1142984"/>
            <a:ext cx="3571900" cy="2286016"/>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58" y="3929066"/>
            <a:ext cx="8229600" cy="1857388"/>
          </a:xfrm>
        </p:spPr>
        <p:txBody>
          <a:bodyPr>
            <a:normAutofit fontScale="55000" lnSpcReduction="20000"/>
          </a:bodyPr>
          <a:lstStyle/>
          <a:p>
            <a:pPr>
              <a:buNone/>
            </a:pPr>
            <a:r>
              <a:rPr lang="en-US"/>
              <a:t> </a:t>
            </a:r>
          </a:p>
          <a:p>
            <a:r>
              <a:rPr lang="en-US" b="1"/>
              <a:t>АУТОРИ РАДА:</a:t>
            </a:r>
            <a:endParaRPr lang="en-US"/>
          </a:p>
          <a:p>
            <a:r>
              <a:rPr lang="en-US"/>
              <a:t>Мед. сестре на унапређењу ПЗЗ – </a:t>
            </a:r>
            <a:r>
              <a:rPr lang="en-US" err="1"/>
              <a:t>Невенка</a:t>
            </a:r>
            <a:r>
              <a:rPr lang="en-US"/>
              <a:t> </a:t>
            </a:r>
            <a:r>
              <a:rPr lang="en-US" err="1"/>
              <a:t>Драгићевић</a:t>
            </a:r>
            <a:r>
              <a:rPr lang="en-US"/>
              <a:t>, </a:t>
            </a:r>
            <a:r>
              <a:rPr lang="en-US" err="1"/>
              <a:t>Невена</a:t>
            </a:r>
            <a:r>
              <a:rPr lang="en-US"/>
              <a:t> </a:t>
            </a:r>
            <a:r>
              <a:rPr lang="en-US" err="1"/>
              <a:t>Петровић</a:t>
            </a:r>
            <a:r>
              <a:rPr lang="en-US"/>
              <a:t>, </a:t>
            </a:r>
            <a:r>
              <a:rPr lang="en-US" err="1"/>
              <a:t>Јелица</a:t>
            </a:r>
            <a:r>
              <a:rPr lang="en-US"/>
              <a:t> </a:t>
            </a:r>
            <a:r>
              <a:rPr lang="en-US" err="1"/>
              <a:t>Грујичић</a:t>
            </a:r>
            <a:endParaRPr lang="en-US"/>
          </a:p>
          <a:p>
            <a:r>
              <a:rPr lang="en-US" err="1"/>
              <a:t>Директор</a:t>
            </a:r>
            <a:r>
              <a:rPr lang="en-US"/>
              <a:t> ПУ „Уб“ – </a:t>
            </a:r>
            <a:r>
              <a:rPr lang="en-US" err="1"/>
              <a:t>Гордана</a:t>
            </a:r>
            <a:r>
              <a:rPr lang="en-US"/>
              <a:t> </a:t>
            </a:r>
            <a:r>
              <a:rPr lang="en-US" err="1"/>
              <a:t>Милосављевић-Марковић</a:t>
            </a:r>
            <a:r>
              <a:rPr lang="en-US"/>
              <a:t>,</a:t>
            </a:r>
          </a:p>
          <a:p>
            <a:r>
              <a:rPr lang="en-US"/>
              <a:t>Директорка ДЗ „Уб“ –  </a:t>
            </a:r>
            <a:r>
              <a:rPr lang="en-US" err="1"/>
              <a:t>прим</a:t>
            </a:r>
            <a:r>
              <a:rPr lang="en-US"/>
              <a:t>. </a:t>
            </a:r>
            <a:r>
              <a:rPr lang="en-US" err="1"/>
              <a:t>Др</a:t>
            </a:r>
            <a:r>
              <a:rPr lang="en-US"/>
              <a:t> Биљана Николић, </a:t>
            </a:r>
            <a:r>
              <a:rPr lang="en-US" err="1"/>
              <a:t>специјалиста</a:t>
            </a:r>
            <a:r>
              <a:rPr lang="en-US"/>
              <a:t> стоматолошке </a:t>
            </a:r>
            <a:r>
              <a:rPr lang="en-US" err="1"/>
              <a:t>протетике</a:t>
            </a:r>
            <a:endParaRPr lang="en-US"/>
          </a:p>
          <a:p>
            <a:pPr>
              <a:buNone/>
            </a:pPr>
            <a:r>
              <a:rPr lang="en-US"/>
              <a:t> </a:t>
            </a:r>
          </a:p>
        </p:txBody>
      </p:sp>
      <p:sp>
        <p:nvSpPr>
          <p:cNvPr id="2" name="Title 1"/>
          <p:cNvSpPr>
            <a:spLocks noGrp="1"/>
          </p:cNvSpPr>
          <p:nvPr>
            <p:ph type="title"/>
          </p:nvPr>
        </p:nvSpPr>
        <p:spPr>
          <a:xfrm>
            <a:off x="571472" y="357166"/>
            <a:ext cx="8229600" cy="3143272"/>
          </a:xfrm>
        </p:spPr>
        <p:txBody>
          <a:bodyPr>
            <a:normAutofit/>
          </a:bodyPr>
          <a:lstStyle/>
          <a:p>
            <a:r>
              <a:rPr lang="en-US" sz="2400"/>
              <a:t>НАЗИВ РАДА: </a:t>
            </a:r>
            <a:br>
              <a:rPr lang="en-US" sz="2400"/>
            </a:br>
            <a:r>
              <a:rPr lang="en-US" sz="2400"/>
              <a:t>„ДОБРА САРАДЊА СА ЛОКАЛНОМ САМОУПРАВОМ И ЗАЈЕДНИЦОМ – ПРЕДУСЛОВ ЗА НАЈКВАЛИТЕТНИЈУ СТОМАТОЛОШКУ ПРЕВЕНТИВУ У ВРТИЋУ</a:t>
            </a:r>
            <a:r>
              <a:rPr lang="en-US" sz="1800"/>
              <a:t>“</a:t>
            </a:r>
            <a:r>
              <a:rPr lang="en-US"/>
              <a:t/>
            </a:r>
            <a:br>
              <a:rPr lang="en-US"/>
            </a:b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1f900f1-a534-4635-b2fa-f364d5755ad3.jpg"/>
          <p:cNvPicPr/>
          <p:nvPr/>
        </p:nvPicPr>
        <p:blipFill>
          <a:blip r:embed="rId2"/>
          <a:stretch>
            <a:fillRect/>
          </a:stretch>
        </p:blipFill>
        <p:spPr>
          <a:xfrm>
            <a:off x="1395412" y="1647825"/>
            <a:ext cx="6353175" cy="3562350"/>
          </a:xfrm>
          <a:prstGeom prst="rect">
            <a:avLst/>
          </a:prstGeom>
        </p:spPr>
      </p:pic>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1472" y="1428736"/>
            <a:ext cx="7753376" cy="3771912"/>
          </a:xfrm>
        </p:spPr>
        <p:txBody>
          <a:bodyPr>
            <a:noAutofit/>
          </a:bodyPr>
          <a:lstStyle/>
          <a:p>
            <a:r>
              <a:rPr lang="en-US" sz="2000" b="1">
                <a:solidFill>
                  <a:schemeClr val="tx1"/>
                </a:solidFill>
              </a:rPr>
              <a:t>ИДЕЈЕ И ФАЗЕ У РАДУ:  </a:t>
            </a:r>
            <a:r>
              <a:rPr lang="en-US" sz="2000">
                <a:solidFill>
                  <a:schemeClr val="tx1"/>
                </a:solidFill>
              </a:rPr>
              <a:t/>
            </a:r>
            <a:br>
              <a:rPr lang="en-US" sz="2000">
                <a:solidFill>
                  <a:schemeClr val="tx1"/>
                </a:solidFill>
              </a:rPr>
            </a:br>
            <a:r>
              <a:rPr lang="en-US" sz="2000" err="1">
                <a:solidFill>
                  <a:schemeClr val="tx1"/>
                </a:solidFill>
              </a:rPr>
              <a:t>Идеја</a:t>
            </a:r>
            <a:r>
              <a:rPr lang="en-US" sz="2000">
                <a:solidFill>
                  <a:schemeClr val="tx1"/>
                </a:solidFill>
              </a:rPr>
              <a:t> за </a:t>
            </a:r>
            <a:r>
              <a:rPr lang="en-US" sz="2000" err="1">
                <a:solidFill>
                  <a:schemeClr val="tx1"/>
                </a:solidFill>
              </a:rPr>
              <a:t>овај</a:t>
            </a:r>
            <a:r>
              <a:rPr lang="en-US" sz="2000">
                <a:solidFill>
                  <a:schemeClr val="tx1"/>
                </a:solidFill>
              </a:rPr>
              <a:t> </a:t>
            </a:r>
            <a:r>
              <a:rPr lang="en-US" sz="2000" err="1">
                <a:solidFill>
                  <a:schemeClr val="tx1"/>
                </a:solidFill>
              </a:rPr>
              <a:t>пројекат</a:t>
            </a:r>
            <a:r>
              <a:rPr lang="en-US" sz="2000">
                <a:solidFill>
                  <a:schemeClr val="tx1"/>
                </a:solidFill>
              </a:rPr>
              <a:t> </a:t>
            </a:r>
            <a:r>
              <a:rPr lang="en-US" sz="2000" err="1">
                <a:solidFill>
                  <a:schemeClr val="tx1"/>
                </a:solidFill>
              </a:rPr>
              <a:t>креће</a:t>
            </a:r>
            <a:r>
              <a:rPr lang="en-US" sz="2000">
                <a:solidFill>
                  <a:schemeClr val="tx1"/>
                </a:solidFill>
              </a:rPr>
              <a:t> од </a:t>
            </a:r>
            <a:r>
              <a:rPr lang="en-US" sz="2000" err="1">
                <a:solidFill>
                  <a:schemeClr val="tx1"/>
                </a:solidFill>
              </a:rPr>
              <a:t>реновирања</a:t>
            </a:r>
            <a:r>
              <a:rPr lang="en-US" sz="2000">
                <a:solidFill>
                  <a:schemeClr val="tx1"/>
                </a:solidFill>
              </a:rPr>
              <a:t> ДЗ „Уб“ и ПУ „Уб“.</a:t>
            </a:r>
            <a:br>
              <a:rPr lang="en-US" sz="2000">
                <a:solidFill>
                  <a:schemeClr val="tx1"/>
                </a:solidFill>
              </a:rPr>
            </a:br>
            <a:r>
              <a:rPr lang="en-US" sz="2000" err="1">
                <a:solidFill>
                  <a:schemeClr val="tx1"/>
                </a:solidFill>
              </a:rPr>
              <a:t>Наша</a:t>
            </a:r>
            <a:r>
              <a:rPr lang="en-US" sz="2000">
                <a:solidFill>
                  <a:schemeClr val="tx1"/>
                </a:solidFill>
              </a:rPr>
              <a:t> </a:t>
            </a:r>
            <a:r>
              <a:rPr lang="en-US" sz="2000" err="1">
                <a:solidFill>
                  <a:schemeClr val="tx1"/>
                </a:solidFill>
              </a:rPr>
              <a:t>дугогодишња</a:t>
            </a:r>
            <a:r>
              <a:rPr lang="en-US" sz="2000">
                <a:solidFill>
                  <a:schemeClr val="tx1"/>
                </a:solidFill>
              </a:rPr>
              <a:t> сарадња са </a:t>
            </a:r>
            <a:r>
              <a:rPr lang="en-US" sz="2000" err="1">
                <a:solidFill>
                  <a:schemeClr val="tx1"/>
                </a:solidFill>
              </a:rPr>
              <a:t>локалном</a:t>
            </a:r>
            <a:r>
              <a:rPr lang="en-US" sz="2000">
                <a:solidFill>
                  <a:schemeClr val="tx1"/>
                </a:solidFill>
              </a:rPr>
              <a:t> </a:t>
            </a:r>
            <a:r>
              <a:rPr lang="en-US" sz="2000" err="1">
                <a:solidFill>
                  <a:schemeClr val="tx1"/>
                </a:solidFill>
              </a:rPr>
              <a:t>заједницом</a:t>
            </a:r>
            <a:r>
              <a:rPr lang="en-US" sz="2000">
                <a:solidFill>
                  <a:schemeClr val="tx1"/>
                </a:solidFill>
              </a:rPr>
              <a:t> </a:t>
            </a:r>
            <a:r>
              <a:rPr lang="en-US" sz="2000" err="1">
                <a:solidFill>
                  <a:schemeClr val="tx1"/>
                </a:solidFill>
              </a:rPr>
              <a:t>увек</a:t>
            </a:r>
            <a:r>
              <a:rPr lang="en-US" sz="2000">
                <a:solidFill>
                  <a:schemeClr val="tx1"/>
                </a:solidFill>
              </a:rPr>
              <a:t> је </a:t>
            </a:r>
            <a:r>
              <a:rPr lang="en-US" sz="2000" err="1">
                <a:solidFill>
                  <a:schemeClr val="tx1"/>
                </a:solidFill>
              </a:rPr>
              <a:t>давала</a:t>
            </a:r>
            <a:r>
              <a:rPr lang="en-US" sz="2000">
                <a:solidFill>
                  <a:schemeClr val="tx1"/>
                </a:solidFill>
              </a:rPr>
              <a:t> </a:t>
            </a:r>
            <a:r>
              <a:rPr lang="en-US" sz="2000" err="1">
                <a:solidFill>
                  <a:schemeClr val="tx1"/>
                </a:solidFill>
              </a:rPr>
              <a:t>добре</a:t>
            </a:r>
            <a:r>
              <a:rPr lang="en-US" sz="2000">
                <a:solidFill>
                  <a:schemeClr val="tx1"/>
                </a:solidFill>
              </a:rPr>
              <a:t> </a:t>
            </a:r>
            <a:r>
              <a:rPr lang="en-US" sz="2000" err="1">
                <a:solidFill>
                  <a:schemeClr val="tx1"/>
                </a:solidFill>
              </a:rPr>
              <a:t>резултате</a:t>
            </a:r>
            <a:r>
              <a:rPr lang="en-US" sz="2000">
                <a:solidFill>
                  <a:schemeClr val="tx1"/>
                </a:solidFill>
              </a:rPr>
              <a:t> у односу на </a:t>
            </a:r>
            <a:r>
              <a:rPr lang="en-US" sz="2000" err="1">
                <a:solidFill>
                  <a:schemeClr val="tx1"/>
                </a:solidFill>
              </a:rPr>
              <a:t>очување</a:t>
            </a:r>
            <a:r>
              <a:rPr lang="en-US" sz="2000">
                <a:solidFill>
                  <a:schemeClr val="tx1"/>
                </a:solidFill>
              </a:rPr>
              <a:t> и </a:t>
            </a:r>
            <a:r>
              <a:rPr lang="en-US" sz="2000" err="1">
                <a:solidFill>
                  <a:schemeClr val="tx1"/>
                </a:solidFill>
              </a:rPr>
              <a:t>унапређење</a:t>
            </a:r>
            <a:r>
              <a:rPr lang="en-US" sz="2000">
                <a:solidFill>
                  <a:schemeClr val="tx1"/>
                </a:solidFill>
              </a:rPr>
              <a:t> </a:t>
            </a:r>
            <a:r>
              <a:rPr lang="en-US" sz="2000" err="1">
                <a:solidFill>
                  <a:schemeClr val="tx1"/>
                </a:solidFill>
              </a:rPr>
              <a:t>здравља</a:t>
            </a:r>
            <a:r>
              <a:rPr lang="en-US" sz="2000">
                <a:solidFill>
                  <a:schemeClr val="tx1"/>
                </a:solidFill>
              </a:rPr>
              <a:t> деце у вртићу. </a:t>
            </a:r>
            <a:br>
              <a:rPr lang="en-US" sz="2000">
                <a:solidFill>
                  <a:schemeClr val="tx1"/>
                </a:solidFill>
              </a:rPr>
            </a:br>
            <a:r>
              <a:rPr lang="en-US" sz="2000" err="1">
                <a:solidFill>
                  <a:schemeClr val="tx1"/>
                </a:solidFill>
              </a:rPr>
              <a:t>Дошли</a:t>
            </a:r>
            <a:r>
              <a:rPr lang="en-US" sz="2000">
                <a:solidFill>
                  <a:schemeClr val="tx1"/>
                </a:solidFill>
              </a:rPr>
              <a:t> смо </a:t>
            </a:r>
            <a:r>
              <a:rPr lang="en-US" sz="2000" err="1">
                <a:solidFill>
                  <a:schemeClr val="tx1"/>
                </a:solidFill>
              </a:rPr>
              <a:t>заједнички</a:t>
            </a:r>
            <a:r>
              <a:rPr lang="en-US" sz="2000">
                <a:solidFill>
                  <a:schemeClr val="tx1"/>
                </a:solidFill>
              </a:rPr>
              <a:t> на </a:t>
            </a:r>
            <a:r>
              <a:rPr lang="en-US" sz="2000" err="1">
                <a:solidFill>
                  <a:schemeClr val="tx1"/>
                </a:solidFill>
              </a:rPr>
              <a:t>идеју</a:t>
            </a:r>
            <a:r>
              <a:rPr lang="en-US" sz="2000">
                <a:solidFill>
                  <a:schemeClr val="tx1"/>
                </a:solidFill>
              </a:rPr>
              <a:t> да </a:t>
            </a:r>
            <a:r>
              <a:rPr lang="en-US" sz="2000" err="1">
                <a:solidFill>
                  <a:schemeClr val="tx1"/>
                </a:solidFill>
              </a:rPr>
              <a:t>искористимо</a:t>
            </a:r>
            <a:r>
              <a:rPr lang="en-US" sz="2000">
                <a:solidFill>
                  <a:schemeClr val="tx1"/>
                </a:solidFill>
              </a:rPr>
              <a:t> </a:t>
            </a:r>
            <a:r>
              <a:rPr lang="en-US" sz="2000" err="1">
                <a:solidFill>
                  <a:schemeClr val="tx1"/>
                </a:solidFill>
              </a:rPr>
              <a:t>простор</a:t>
            </a:r>
            <a:r>
              <a:rPr lang="en-US" sz="2000">
                <a:solidFill>
                  <a:schemeClr val="tx1"/>
                </a:solidFill>
              </a:rPr>
              <a:t> у вртићу и </a:t>
            </a:r>
            <a:r>
              <a:rPr lang="en-US" sz="2000" err="1">
                <a:solidFill>
                  <a:schemeClr val="tx1"/>
                </a:solidFill>
              </a:rPr>
              <a:t>отворимо</a:t>
            </a:r>
            <a:r>
              <a:rPr lang="en-US" sz="2000">
                <a:solidFill>
                  <a:schemeClr val="tx1"/>
                </a:solidFill>
              </a:rPr>
              <a:t> стоматолошку </a:t>
            </a:r>
            <a:r>
              <a:rPr lang="en-US" sz="2000" err="1">
                <a:solidFill>
                  <a:schemeClr val="tx1"/>
                </a:solidFill>
              </a:rPr>
              <a:t>амбуланту</a:t>
            </a:r>
            <a:r>
              <a:rPr lang="en-US" sz="2000">
                <a:solidFill>
                  <a:schemeClr val="tx1"/>
                </a:solidFill>
              </a:rPr>
              <a:t> (као </a:t>
            </a:r>
            <a:r>
              <a:rPr lang="en-US" sz="2000" err="1">
                <a:solidFill>
                  <a:schemeClr val="tx1"/>
                </a:solidFill>
              </a:rPr>
              <a:t>испоставу</a:t>
            </a:r>
            <a:r>
              <a:rPr lang="en-US" sz="2000">
                <a:solidFill>
                  <a:schemeClr val="tx1"/>
                </a:solidFill>
              </a:rPr>
              <a:t> ДЗ „Уб“) као </a:t>
            </a:r>
            <a:r>
              <a:rPr lang="en-US" sz="2000" err="1">
                <a:solidFill>
                  <a:schemeClr val="tx1"/>
                </a:solidFill>
              </a:rPr>
              <a:t>идеја</a:t>
            </a:r>
            <a:r>
              <a:rPr lang="en-US" sz="2000">
                <a:solidFill>
                  <a:schemeClr val="tx1"/>
                </a:solidFill>
              </a:rPr>
              <a:t> </a:t>
            </a:r>
            <a:r>
              <a:rPr lang="en-US" sz="2000" err="1">
                <a:solidFill>
                  <a:schemeClr val="tx1"/>
                </a:solidFill>
              </a:rPr>
              <a:t>којом</a:t>
            </a:r>
            <a:r>
              <a:rPr lang="en-US" sz="2000">
                <a:solidFill>
                  <a:schemeClr val="tx1"/>
                </a:solidFill>
              </a:rPr>
              <a:t> </a:t>
            </a:r>
            <a:r>
              <a:rPr lang="en-US" sz="2000" err="1">
                <a:solidFill>
                  <a:schemeClr val="tx1"/>
                </a:solidFill>
              </a:rPr>
              <a:t>бисмо</a:t>
            </a:r>
            <a:r>
              <a:rPr lang="en-US" sz="2000">
                <a:solidFill>
                  <a:schemeClr val="tx1"/>
                </a:solidFill>
              </a:rPr>
              <a:t> </a:t>
            </a:r>
            <a:r>
              <a:rPr lang="en-US" sz="2000" err="1">
                <a:solidFill>
                  <a:schemeClr val="tx1"/>
                </a:solidFill>
              </a:rPr>
              <a:t>подизали</a:t>
            </a:r>
            <a:r>
              <a:rPr lang="en-US" sz="2000">
                <a:solidFill>
                  <a:schemeClr val="tx1"/>
                </a:solidFill>
              </a:rPr>
              <a:t> </a:t>
            </a:r>
            <a:r>
              <a:rPr lang="en-US" sz="2000" err="1">
                <a:solidFill>
                  <a:schemeClr val="tx1"/>
                </a:solidFill>
              </a:rPr>
              <a:t>квалитет</a:t>
            </a:r>
            <a:r>
              <a:rPr lang="en-US" sz="2000">
                <a:solidFill>
                  <a:schemeClr val="tx1"/>
                </a:solidFill>
              </a:rPr>
              <a:t> </a:t>
            </a:r>
            <a:r>
              <a:rPr lang="en-US" sz="2000" err="1">
                <a:solidFill>
                  <a:schemeClr val="tx1"/>
                </a:solidFill>
              </a:rPr>
              <a:t>превентивне</a:t>
            </a:r>
            <a:r>
              <a:rPr lang="en-US" sz="2000">
                <a:solidFill>
                  <a:schemeClr val="tx1"/>
                </a:solidFill>
              </a:rPr>
              <a:t> </a:t>
            </a:r>
            <a:r>
              <a:rPr lang="en-US" sz="2000" err="1">
                <a:solidFill>
                  <a:schemeClr val="tx1"/>
                </a:solidFill>
              </a:rPr>
              <a:t>стоматологије</a:t>
            </a:r>
            <a:r>
              <a:rPr lang="en-US" sz="2000">
                <a:solidFill>
                  <a:schemeClr val="tx1"/>
                </a:solidFill>
              </a:rPr>
              <a:t> у </a:t>
            </a:r>
            <a:r>
              <a:rPr lang="en-US" sz="2000" err="1">
                <a:solidFill>
                  <a:schemeClr val="tx1"/>
                </a:solidFill>
              </a:rPr>
              <a:t>предшколској</a:t>
            </a:r>
            <a:r>
              <a:rPr lang="en-US" sz="2000">
                <a:solidFill>
                  <a:schemeClr val="tx1"/>
                </a:solidFill>
              </a:rPr>
              <a:t> установи. </a:t>
            </a:r>
            <a:r>
              <a:rPr lang="en-US" sz="2000" err="1">
                <a:solidFill>
                  <a:schemeClr val="tx1"/>
                </a:solidFill>
              </a:rPr>
              <a:t>Разлог</a:t>
            </a:r>
            <a:r>
              <a:rPr lang="en-US" sz="2000">
                <a:solidFill>
                  <a:schemeClr val="tx1"/>
                </a:solidFill>
              </a:rPr>
              <a:t> је тај да се деца </a:t>
            </a:r>
            <a:r>
              <a:rPr lang="en-US" sz="2000" err="1" smtClean="0">
                <a:solidFill>
                  <a:schemeClr val="tx1"/>
                </a:solidFill>
              </a:rPr>
              <a:t>предшколск</a:t>
            </a:r>
            <a:r>
              <a:rPr lang="sr-Cyrl-RS" sz="2000" smtClean="0">
                <a:solidFill>
                  <a:schemeClr val="tx1"/>
                </a:solidFill>
              </a:rPr>
              <a:t>ог</a:t>
            </a:r>
            <a:r>
              <a:rPr lang="en-US" sz="2000" smtClean="0">
                <a:solidFill>
                  <a:schemeClr val="tx1"/>
                </a:solidFill>
              </a:rPr>
              <a:t> </a:t>
            </a:r>
            <a:r>
              <a:rPr lang="en-US" sz="2000">
                <a:solidFill>
                  <a:schemeClr val="tx1"/>
                </a:solidFill>
              </a:rPr>
              <a:t>узраста по </a:t>
            </a:r>
            <a:r>
              <a:rPr lang="en-US" sz="2000" err="1">
                <a:solidFill>
                  <a:schemeClr val="tx1"/>
                </a:solidFill>
              </a:rPr>
              <a:t>нашем</a:t>
            </a:r>
            <a:r>
              <a:rPr lang="en-US" sz="2000">
                <a:solidFill>
                  <a:schemeClr val="tx1"/>
                </a:solidFill>
              </a:rPr>
              <a:t> </a:t>
            </a:r>
            <a:r>
              <a:rPr lang="en-US" sz="2000" err="1">
                <a:solidFill>
                  <a:schemeClr val="tx1"/>
                </a:solidFill>
              </a:rPr>
              <a:t>сазнању</a:t>
            </a:r>
            <a:r>
              <a:rPr lang="en-US" sz="2000">
                <a:solidFill>
                  <a:schemeClr val="tx1"/>
                </a:solidFill>
              </a:rPr>
              <a:t> </a:t>
            </a:r>
            <a:r>
              <a:rPr lang="en-US" sz="2000" err="1">
                <a:solidFill>
                  <a:schemeClr val="tx1"/>
                </a:solidFill>
              </a:rPr>
              <a:t>веома</a:t>
            </a:r>
            <a:r>
              <a:rPr lang="en-US" sz="2000">
                <a:solidFill>
                  <a:schemeClr val="tx1"/>
                </a:solidFill>
              </a:rPr>
              <a:t> </a:t>
            </a:r>
            <a:r>
              <a:rPr lang="en-US" sz="2000" err="1">
                <a:solidFill>
                  <a:schemeClr val="tx1"/>
                </a:solidFill>
              </a:rPr>
              <a:t>плаше</a:t>
            </a:r>
            <a:r>
              <a:rPr lang="en-US" sz="2000">
                <a:solidFill>
                  <a:schemeClr val="tx1"/>
                </a:solidFill>
              </a:rPr>
              <a:t> стоматолога, а </a:t>
            </a:r>
            <a:r>
              <a:rPr lang="en-US" sz="2000" err="1">
                <a:solidFill>
                  <a:schemeClr val="tx1"/>
                </a:solidFill>
              </a:rPr>
              <a:t>евидентно</a:t>
            </a:r>
            <a:r>
              <a:rPr lang="en-US" sz="2000">
                <a:solidFill>
                  <a:schemeClr val="tx1"/>
                </a:solidFill>
              </a:rPr>
              <a:t> је да </a:t>
            </a:r>
            <a:r>
              <a:rPr lang="en-US" sz="2000" err="1">
                <a:solidFill>
                  <a:schemeClr val="tx1"/>
                </a:solidFill>
              </a:rPr>
              <a:t>код</a:t>
            </a:r>
            <a:r>
              <a:rPr lang="en-US" sz="2000">
                <a:solidFill>
                  <a:schemeClr val="tx1"/>
                </a:solidFill>
              </a:rPr>
              <a:t> </a:t>
            </a:r>
            <a:r>
              <a:rPr lang="en-US" sz="2000" err="1">
                <a:solidFill>
                  <a:schemeClr val="tx1"/>
                </a:solidFill>
              </a:rPr>
              <a:t>многе</a:t>
            </a:r>
            <a:r>
              <a:rPr lang="en-US" sz="2000">
                <a:solidFill>
                  <a:schemeClr val="tx1"/>
                </a:solidFill>
              </a:rPr>
              <a:t> деце </a:t>
            </a:r>
            <a:r>
              <a:rPr lang="en-US" sz="2000" err="1">
                <a:solidFill>
                  <a:schemeClr val="tx1"/>
                </a:solidFill>
              </a:rPr>
              <a:t>постоје</a:t>
            </a:r>
            <a:r>
              <a:rPr lang="en-US" sz="2000">
                <a:solidFill>
                  <a:schemeClr val="tx1"/>
                </a:solidFill>
              </a:rPr>
              <a:t> потребе за </a:t>
            </a:r>
            <a:r>
              <a:rPr lang="en-US" sz="2000" err="1">
                <a:solidFill>
                  <a:schemeClr val="tx1"/>
                </a:solidFill>
              </a:rPr>
              <a:t>превентивним</a:t>
            </a:r>
            <a:r>
              <a:rPr lang="en-US" sz="2000">
                <a:solidFill>
                  <a:schemeClr val="tx1"/>
                </a:solidFill>
              </a:rPr>
              <a:t> </a:t>
            </a:r>
            <a:r>
              <a:rPr lang="en-US" sz="2000" err="1">
                <a:solidFill>
                  <a:schemeClr val="tx1"/>
                </a:solidFill>
              </a:rPr>
              <a:t>прегледима</a:t>
            </a:r>
            <a:r>
              <a:rPr lang="en-US" sz="2000">
                <a:solidFill>
                  <a:schemeClr val="tx1"/>
                </a:solidFill>
              </a:rPr>
              <a:t> </a:t>
            </a:r>
            <a:r>
              <a:rPr lang="en-US" sz="2000" err="1">
                <a:solidFill>
                  <a:schemeClr val="tx1"/>
                </a:solidFill>
              </a:rPr>
              <a:t>тако</a:t>
            </a:r>
            <a:r>
              <a:rPr lang="en-US" sz="2000">
                <a:solidFill>
                  <a:schemeClr val="tx1"/>
                </a:solidFill>
              </a:rPr>
              <a:t> и за </a:t>
            </a:r>
            <a:r>
              <a:rPr lang="en-US" sz="2000" err="1">
                <a:solidFill>
                  <a:schemeClr val="tx1"/>
                </a:solidFill>
              </a:rPr>
              <a:t>лечење</a:t>
            </a:r>
            <a:r>
              <a:rPr lang="en-US" sz="2000">
                <a:solidFill>
                  <a:schemeClr val="tx1"/>
                </a:solidFill>
              </a:rPr>
              <a:t> зуб</a:t>
            </a:r>
            <a:r>
              <a:rPr lang="en-US" sz="2000"/>
              <a:t>а. </a:t>
            </a:r>
            <a:br>
              <a:rPr lang="en-US" sz="2000"/>
            </a:br>
            <a:endParaRPr lang="en-US" sz="200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33ce2a36-4653-47dd-96c1-c620611deed8.jpg"/>
          <p:cNvPicPr>
            <a:picLocks noGrp="1"/>
          </p:cNvPicPr>
          <p:nvPr>
            <p:ph sz="half" idx="1"/>
          </p:nvPr>
        </p:nvPicPr>
        <p:blipFill>
          <a:blip r:embed="rId2"/>
          <a:stretch>
            <a:fillRect/>
          </a:stretch>
        </p:blipFill>
        <p:spPr>
          <a:xfrm>
            <a:off x="428596" y="1714488"/>
            <a:ext cx="4038600" cy="4143404"/>
          </a:xfrm>
          <a:prstGeom prst="rect">
            <a:avLst/>
          </a:prstGeom>
        </p:spPr>
      </p:pic>
      <p:pic>
        <p:nvPicPr>
          <p:cNvPr id="6" name="Content Placeholder 5" descr=",,,,.png"/>
          <p:cNvPicPr>
            <a:picLocks noGrp="1"/>
          </p:cNvPicPr>
          <p:nvPr>
            <p:ph sz="half" idx="2"/>
          </p:nvPr>
        </p:nvPicPr>
        <p:blipFill>
          <a:blip r:embed="rId3" cstate="print"/>
          <a:stretch>
            <a:fillRect/>
          </a:stretch>
        </p:blipFill>
        <p:spPr>
          <a:xfrm>
            <a:off x="4648200" y="1714488"/>
            <a:ext cx="4038600" cy="4071966"/>
          </a:xfrm>
          <a:prstGeom prst="rect">
            <a:avLst/>
          </a:prstGeom>
        </p:spPr>
      </p:pic>
      <p:sp>
        <p:nvSpPr>
          <p:cNvPr id="2" name="Title 1"/>
          <p:cNvSpPr>
            <a:spLocks noGrp="1"/>
          </p:cNvSpPr>
          <p:nvPr>
            <p:ph type="title"/>
          </p:nvPr>
        </p:nvSpPr>
        <p:spPr>
          <a:xfrm>
            <a:off x="457200" y="1142984"/>
            <a:ext cx="8229600" cy="857256"/>
          </a:xfrm>
        </p:spPr>
        <p:txBody>
          <a:bodyPr>
            <a:normAutofit fontScale="90000"/>
          </a:bodyPr>
          <a:lstStyle/>
          <a:p>
            <a:r>
              <a:rPr lang="en-US"/>
              <a:t>*</a:t>
            </a:r>
            <a:r>
              <a:rPr lang="en-US" err="1">
                <a:solidFill>
                  <a:schemeClr val="tx1"/>
                </a:solidFill>
              </a:rPr>
              <a:t>Свечано</a:t>
            </a:r>
            <a:r>
              <a:rPr lang="en-US">
                <a:solidFill>
                  <a:schemeClr val="tx1"/>
                </a:solidFill>
              </a:rPr>
              <a:t> </a:t>
            </a:r>
            <a:r>
              <a:rPr lang="en-US" err="1">
                <a:solidFill>
                  <a:schemeClr val="tx1"/>
                </a:solidFill>
              </a:rPr>
              <a:t>отварање</a:t>
            </a:r>
            <a:r>
              <a:rPr lang="en-US">
                <a:solidFill>
                  <a:schemeClr val="tx1"/>
                </a:solidFill>
              </a:rPr>
              <a:t> ординације</a:t>
            </a:r>
            <a:r>
              <a:rPr lang="en-US"/>
              <a:t/>
            </a:r>
            <a:br>
              <a:rPr lang="en-US"/>
            </a:b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1800" b="1" smtClean="0"/>
              <a:t>ФАЗЕ У РАДУ: </a:t>
            </a:r>
            <a:endParaRPr lang="en-US" sz="1800" smtClean="0"/>
          </a:p>
          <a:p>
            <a:r>
              <a:rPr lang="en-US" sz="1800" b="1" smtClean="0"/>
              <a:t> </a:t>
            </a:r>
            <a:endParaRPr lang="en-US" sz="1800" smtClean="0"/>
          </a:p>
          <a:p>
            <a:r>
              <a:rPr lang="en-US" sz="1800" b="1" smtClean="0"/>
              <a:t>А)</a:t>
            </a:r>
            <a:r>
              <a:rPr lang="en-US" sz="1800" smtClean="0"/>
              <a:t> Припрема и активности деце за улазак у стоматолошку ординацију вртића: </a:t>
            </a:r>
          </a:p>
          <a:p>
            <a:r>
              <a:rPr lang="en-US" sz="1800" smtClean="0"/>
              <a:t>- Разговори о начину исхране и конзумирању исте (која храна је добра храна за здраве зубе и на који начин се правилно конзумира иста);</a:t>
            </a:r>
          </a:p>
          <a:p>
            <a:r>
              <a:rPr lang="en-US" sz="1800" smtClean="0"/>
              <a:t>- Ликовни радови прављења зуба од пасуља; </a:t>
            </a:r>
          </a:p>
          <a:p>
            <a:r>
              <a:rPr lang="en-US" sz="1800" smtClean="0"/>
              <a:t>- Деца, васпитач и мед. сестре на унапређењу ПЗЗ праве макету зуба где тамном бојом означавају зубе места на којима се налазе наслаге каријеса. Затим, деца сама препознају где се налази промена на зубу;</a:t>
            </a:r>
          </a:p>
          <a:p>
            <a:endParaRPr lang="en-US" sz="180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7b75fbea-1565-4edb-a250-cd9310d1b01f.jpg"/>
          <p:cNvPicPr>
            <a:picLocks noGrp="1"/>
          </p:cNvPicPr>
          <p:nvPr>
            <p:ph sz="quarter" idx="2"/>
          </p:nvPr>
        </p:nvPicPr>
        <p:blipFill>
          <a:blip r:embed="rId2" cstate="print"/>
          <a:stretch>
            <a:fillRect/>
          </a:stretch>
        </p:blipFill>
        <p:spPr>
          <a:xfrm>
            <a:off x="642910" y="1500174"/>
            <a:ext cx="3643338" cy="3929090"/>
          </a:xfrm>
          <a:prstGeom prst="rect">
            <a:avLst/>
          </a:prstGeom>
        </p:spPr>
      </p:pic>
      <p:pic>
        <p:nvPicPr>
          <p:cNvPr id="8" name="Content Placeholder 7" descr="0e99a2f7-15eb-477e-addc-fff91a4a677d.jpg"/>
          <p:cNvPicPr>
            <a:picLocks noGrp="1"/>
          </p:cNvPicPr>
          <p:nvPr>
            <p:ph sz="quarter" idx="4"/>
          </p:nvPr>
        </p:nvPicPr>
        <p:blipFill>
          <a:blip r:embed="rId3" cstate="print"/>
          <a:stretch>
            <a:fillRect/>
          </a:stretch>
        </p:blipFill>
        <p:spPr>
          <a:xfrm>
            <a:off x="4929190" y="1571612"/>
            <a:ext cx="3571899" cy="385765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ox(in)">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descr="7afb300f-c103-4033-aeb9-f3f75c88c075.jpg"/>
          <p:cNvPicPr>
            <a:picLocks noGrp="1"/>
          </p:cNvPicPr>
          <p:nvPr>
            <p:ph idx="1"/>
          </p:nvPr>
        </p:nvPicPr>
        <p:blipFill>
          <a:blip r:embed="rId2" cstate="print"/>
          <a:stretch>
            <a:fillRect/>
          </a:stretch>
        </p:blipFill>
        <p:spPr>
          <a:xfrm>
            <a:off x="1214414" y="1428736"/>
            <a:ext cx="6643734" cy="44291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half" idx="1"/>
          </p:nvPr>
        </p:nvSpPr>
        <p:spPr/>
        <p:txBody>
          <a:bodyPr/>
          <a:lstStyle/>
          <a:p>
            <a:endParaRPr lang="en-US"/>
          </a:p>
        </p:txBody>
      </p:sp>
      <p:pic>
        <p:nvPicPr>
          <p:cNvPr id="6" name="Content Placeholder 5" descr="3b3b6eff-dc4a-4c13-b88c-41dabf90180f.jpg"/>
          <p:cNvPicPr>
            <a:picLocks noGrp="1"/>
          </p:cNvPicPr>
          <p:nvPr>
            <p:ph sz="half" idx="2"/>
          </p:nvPr>
        </p:nvPicPr>
        <p:blipFill>
          <a:blip r:embed="rId2"/>
          <a:stretch>
            <a:fillRect/>
          </a:stretch>
        </p:blipFill>
        <p:spPr>
          <a:xfrm>
            <a:off x="500034" y="1428736"/>
            <a:ext cx="8186766" cy="457203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332656"/>
            <a:ext cx="8229600" cy="6000768"/>
          </a:xfrm>
        </p:spPr>
        <p:txBody>
          <a:bodyPr>
            <a:normAutofit/>
          </a:bodyPr>
          <a:lstStyle/>
          <a:p>
            <a:r>
              <a:rPr lang="en-US" sz="2000" b="1" smtClean="0"/>
              <a:t/>
            </a:r>
            <a:br>
              <a:rPr lang="en-US" sz="2000" b="1" smtClean="0"/>
            </a:br>
            <a:r>
              <a:rPr lang="en-US" sz="2000" b="1"/>
              <a:t/>
            </a:r>
            <a:br>
              <a:rPr lang="en-US" sz="2000" b="1"/>
            </a:br>
            <a:r>
              <a:rPr lang="en-US" sz="2000" b="1" smtClean="0"/>
              <a:t/>
            </a:r>
            <a:br>
              <a:rPr lang="en-US" sz="2000" b="1" smtClean="0"/>
            </a:br>
            <a:r>
              <a:rPr lang="en-US" sz="2000" b="1" smtClean="0"/>
              <a:t>Б</a:t>
            </a:r>
            <a:r>
              <a:rPr lang="en-US" sz="2000" b="1">
                <a:solidFill>
                  <a:schemeClr val="tx1"/>
                </a:solidFill>
              </a:rPr>
              <a:t>)</a:t>
            </a:r>
            <a:r>
              <a:rPr lang="en-US" sz="2000">
                <a:solidFill>
                  <a:schemeClr val="tx1"/>
                </a:solidFill>
              </a:rPr>
              <a:t> Почетак рада ординације је 09.03.2022. </a:t>
            </a:r>
            <a:br>
              <a:rPr lang="en-US" sz="2000">
                <a:solidFill>
                  <a:schemeClr val="tx1"/>
                </a:solidFill>
              </a:rPr>
            </a:br>
            <a:r>
              <a:rPr lang="en-US" sz="2000">
                <a:solidFill>
                  <a:schemeClr val="tx1"/>
                </a:solidFill>
              </a:rPr>
              <a:t>- Упознавање деце са простором стоматолошке ординације и санитарног чвора исте уз присуство васпитача групе, мед. сестара на унапређењу ПЗЗ, стоматолошке сестре и стоматолога. </a:t>
            </a:r>
            <a:br>
              <a:rPr lang="en-US" sz="2000">
                <a:solidFill>
                  <a:schemeClr val="tx1"/>
                </a:solidFill>
              </a:rPr>
            </a:br>
            <a:r>
              <a:rPr lang="en-US" sz="2000">
                <a:solidFill>
                  <a:schemeClr val="tx1"/>
                </a:solidFill>
              </a:rPr>
              <a:t>- Подршка стоматолога за упознавање ординације праћена је музиком песма „Aquafresh Freško Zubić“</a:t>
            </a:r>
            <a:r>
              <a:rPr lang="en-US"/>
              <a:t/>
            </a:r>
            <a:br>
              <a:rPr lang="en-US"/>
            </a:b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1f334cfe-061c-4966-9291-cdcd5e71963c.jpg"/>
          <p:cNvPicPr>
            <a:picLocks noGrp="1"/>
          </p:cNvPicPr>
          <p:nvPr>
            <p:ph idx="1"/>
          </p:nvPr>
        </p:nvPicPr>
        <p:blipFill>
          <a:blip r:embed="rId2" cstate="print"/>
          <a:stretch>
            <a:fillRect/>
          </a:stretch>
        </p:blipFill>
        <p:spPr>
          <a:xfrm>
            <a:off x="1214414" y="1500174"/>
            <a:ext cx="7072362" cy="428628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05742465-ee95-473e-ae85-6a689cc8811e.jpg"/>
          <p:cNvPicPr>
            <a:picLocks noGrp="1"/>
          </p:cNvPicPr>
          <p:nvPr>
            <p:ph idx="1"/>
          </p:nvPr>
        </p:nvPicPr>
        <p:blipFill>
          <a:blip r:embed="rId2" cstate="print"/>
          <a:stretch>
            <a:fillRect/>
          </a:stretch>
        </p:blipFill>
        <p:spPr>
          <a:xfrm>
            <a:off x="714348" y="1643050"/>
            <a:ext cx="7786742" cy="4143404"/>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6000768"/>
          </a:xfrm>
        </p:spPr>
        <p:txBody>
          <a:bodyPr>
            <a:normAutofit/>
          </a:bodyPr>
          <a:lstStyle/>
          <a:p>
            <a:r>
              <a:rPr lang="en-US" sz="2000" b="1" smtClean="0">
                <a:solidFill>
                  <a:schemeClr val="tx1"/>
                </a:solidFill>
              </a:rPr>
              <a:t/>
            </a:r>
            <a:br>
              <a:rPr lang="en-US" sz="2000" b="1" smtClean="0">
                <a:solidFill>
                  <a:schemeClr val="tx1"/>
                </a:solidFill>
              </a:rPr>
            </a:br>
            <a:r>
              <a:rPr lang="en-US" sz="2000" b="1" smtClean="0">
                <a:solidFill>
                  <a:schemeClr val="tx1"/>
                </a:solidFill>
              </a:rPr>
              <a:t>В</a:t>
            </a:r>
            <a:r>
              <a:rPr lang="en-US" sz="2000" b="1">
                <a:solidFill>
                  <a:schemeClr val="tx1"/>
                </a:solidFill>
              </a:rPr>
              <a:t>)</a:t>
            </a:r>
            <a:r>
              <a:rPr lang="en-US" sz="2000">
                <a:solidFill>
                  <a:schemeClr val="tx1"/>
                </a:solidFill>
              </a:rPr>
              <a:t> Прање зуба – правилна техника на моделу:</a:t>
            </a:r>
            <a:br>
              <a:rPr lang="en-US" sz="2000">
                <a:solidFill>
                  <a:schemeClr val="tx1"/>
                </a:solidFill>
              </a:rPr>
            </a:br>
            <a:r>
              <a:rPr lang="en-US" sz="2000">
                <a:solidFill>
                  <a:schemeClr val="tx1"/>
                </a:solidFill>
              </a:rPr>
              <a:t>- Деца на поклон добијају четкицу где у тоалету санитарног чвора ординације сами себи перу зубе – лично искуство све кроз музику, савете, подршку стоматолога и сестара на унапређењу ПЗЗ;</a:t>
            </a:r>
            <a:r>
              <a:rPr lang="en-US">
                <a:solidFill>
                  <a:schemeClr val="tx1"/>
                </a:solidFill>
              </a:rPr>
              <a:t> </a:t>
            </a:r>
            <a:r>
              <a:rPr lang="en-US"/>
              <a:t/>
            </a:r>
            <a:br>
              <a:rPr lang="en-US"/>
            </a:b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4f681e41-15f3-4bb5-8577-9b72b3d4c8c9.jpg"/>
          <p:cNvPicPr>
            <a:picLocks noGrp="1"/>
          </p:cNvPicPr>
          <p:nvPr>
            <p:ph idx="1"/>
          </p:nvPr>
        </p:nvPicPr>
        <p:blipFill>
          <a:blip r:embed="rId2" cstate="print"/>
          <a:stretch>
            <a:fillRect/>
          </a:stretch>
        </p:blipFill>
        <p:spPr>
          <a:xfrm>
            <a:off x="1285852" y="1571612"/>
            <a:ext cx="6643734" cy="4214842"/>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80e03ba-a414-4924-9b84-11c61c6322d8.jpg"/>
          <p:cNvPicPr>
            <a:picLocks noGrp="1"/>
          </p:cNvPicPr>
          <p:nvPr>
            <p:ph idx="1"/>
          </p:nvPr>
        </p:nvPicPr>
        <p:blipFill>
          <a:blip r:embed="rId2" cstate="print"/>
          <a:stretch>
            <a:fillRect/>
          </a:stretch>
        </p:blipFill>
        <p:spPr>
          <a:xfrm>
            <a:off x="1357290" y="1500174"/>
            <a:ext cx="6929485" cy="4500594"/>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14338"/>
            <a:ext cx="8143932" cy="1071570"/>
          </a:xfrm>
        </p:spPr>
        <p:txBody>
          <a:bodyPr>
            <a:normAutofit fontScale="90000"/>
          </a:bodyPr>
          <a:lstStyle/>
          <a:p>
            <a:pPr lvl="0"/>
            <a:r>
              <a:rPr lang="en-US" sz="2000" smtClean="0"/>
              <a:t/>
            </a:r>
            <a:br>
              <a:rPr lang="en-US" sz="2000" smtClean="0"/>
            </a:br>
            <a:r>
              <a:rPr lang="en-US" sz="2000"/>
              <a:t/>
            </a:r>
            <a:br>
              <a:rPr lang="en-US" sz="2000"/>
            </a:br>
            <a:r>
              <a:rPr lang="en-US" sz="2000" smtClean="0"/>
              <a:t/>
            </a:r>
            <a:br>
              <a:rPr lang="en-US" sz="2000" smtClean="0"/>
            </a:br>
            <a:r>
              <a:rPr lang="en-US" sz="2000"/>
              <a:t/>
            </a:r>
            <a:br>
              <a:rPr lang="en-US" sz="2000"/>
            </a:br>
            <a:r>
              <a:rPr lang="en-US" sz="2000" smtClean="0"/>
              <a:t/>
            </a:r>
            <a:br>
              <a:rPr lang="en-US" sz="2000" smtClean="0"/>
            </a:br>
            <a:r>
              <a:rPr lang="en-US" sz="2000" smtClean="0"/>
              <a:t/>
            </a:r>
            <a:br>
              <a:rPr lang="en-US" sz="2000" smtClean="0"/>
            </a:br>
            <a:r>
              <a:rPr lang="en-US" sz="2000" smtClean="0"/>
              <a:t/>
            </a:r>
            <a:br>
              <a:rPr lang="en-US" sz="2000" smtClean="0"/>
            </a:br>
            <a:r>
              <a:rPr lang="en-US" sz="2000" smtClean="0"/>
              <a:t/>
            </a:r>
            <a:br>
              <a:rPr lang="en-US" sz="2000" smtClean="0"/>
            </a:br>
            <a:r>
              <a:rPr lang="en-US" sz="2000" smtClean="0"/>
              <a:t/>
            </a:r>
            <a:br>
              <a:rPr lang="en-US" sz="2000" smtClean="0"/>
            </a:br>
            <a:r>
              <a:rPr lang="en-US" sz="2000" smtClean="0"/>
              <a:t/>
            </a:r>
            <a:br>
              <a:rPr lang="en-US" sz="2000" smtClean="0"/>
            </a:br>
            <a:r>
              <a:rPr lang="en-US"/>
              <a:t/>
            </a:r>
            <a:br>
              <a:rPr lang="en-US"/>
            </a:br>
            <a:endParaRPr lang="en-US"/>
          </a:p>
        </p:txBody>
      </p:sp>
      <p:sp>
        <p:nvSpPr>
          <p:cNvPr id="7" name="Rectangle 6"/>
          <p:cNvSpPr/>
          <p:nvPr/>
        </p:nvSpPr>
        <p:spPr>
          <a:xfrm>
            <a:off x="395536" y="620688"/>
            <a:ext cx="8215370" cy="3693319"/>
          </a:xfrm>
          <a:prstGeom prst="rect">
            <a:avLst/>
          </a:prstGeom>
        </p:spPr>
        <p:txBody>
          <a:bodyPr wrap="square">
            <a:spAutoFit/>
          </a:bodyPr>
          <a:lstStyle/>
          <a:p>
            <a:r>
              <a:rPr lang="en-US" smtClean="0"/>
              <a:t>Стоматолог даје деци идентификациону плак таблету (добијена сагласност родитеља за коришћење плак таблета. Таблете се користе на Стоматолошком факултету у Београду – Клиника за дечју превентивну стоматологију) и објашњава како да је користе и чему она служи. Унапред припрема децу да ће им усна дупља и језик бити друге боје, да та боја говори колико има наслага на зубима и да зато зубе треба правилно прати. </a:t>
            </a:r>
            <a:br>
              <a:rPr lang="en-US" smtClean="0"/>
            </a:br>
            <a:r>
              <a:rPr lang="en-US" smtClean="0"/>
              <a:t>Свака активност је праћена музиком „Фрешко Зубић“ и на тај начин смо опуштали децу од могућег страха од стоматолога.</a:t>
            </a:r>
            <a:br>
              <a:rPr lang="en-US" smtClean="0"/>
            </a:br>
            <a:r>
              <a:rPr lang="en-US" smtClean="0"/>
              <a:t>Деца су позитивно реаговала на улазак у ординацију као и сваку активност. Увек праћени мед. сестрама са превентиве или својим васпитачима, у случају скидања наслага и коришћења плак таблета било је обавезно и присуство родитеља. </a:t>
            </a: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viber_slika_2022-04-06_09-08-10-036.jpg"/>
          <p:cNvPicPr>
            <a:picLocks noGrp="1"/>
          </p:cNvPicPr>
          <p:nvPr>
            <p:ph sz="half" idx="1"/>
          </p:nvPr>
        </p:nvPicPr>
        <p:blipFill>
          <a:blip r:embed="rId2" cstate="print"/>
          <a:stretch>
            <a:fillRect/>
          </a:stretch>
        </p:blipFill>
        <p:spPr>
          <a:xfrm>
            <a:off x="357158" y="1714488"/>
            <a:ext cx="4000528" cy="4148313"/>
          </a:xfrm>
          <a:prstGeom prst="rect">
            <a:avLst/>
          </a:prstGeom>
        </p:spPr>
      </p:pic>
      <p:pic>
        <p:nvPicPr>
          <p:cNvPr id="6" name="Content Placeholder 5" descr="viber_slika_2022-04-06_09-07-53-058.jpg"/>
          <p:cNvPicPr>
            <a:picLocks noGrp="1"/>
          </p:cNvPicPr>
          <p:nvPr>
            <p:ph sz="half" idx="2"/>
          </p:nvPr>
        </p:nvPicPr>
        <p:blipFill>
          <a:blip r:embed="rId3" cstate="print"/>
          <a:stretch>
            <a:fillRect/>
          </a:stretch>
        </p:blipFill>
        <p:spPr>
          <a:xfrm>
            <a:off x="4643438" y="1714488"/>
            <a:ext cx="4000528" cy="4143404"/>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Text Placeholder 3"/>
          <p:cNvSpPr>
            <a:spLocks noGrp="1"/>
          </p:cNvSpPr>
          <p:nvPr>
            <p:ph type="body" idx="2"/>
          </p:nvPr>
        </p:nvSpPr>
        <p:spPr/>
        <p:txBody>
          <a:bodyPr/>
          <a:lstStyle/>
          <a:p>
            <a:endParaRPr lang="en-US"/>
          </a:p>
        </p:txBody>
      </p:sp>
      <p:pic>
        <p:nvPicPr>
          <p:cNvPr id="7" name="Content Placeholder 6" descr="viber_slika_2022-04-06_09-08-26-944.jpg"/>
          <p:cNvPicPr>
            <a:picLocks noGrp="1"/>
          </p:cNvPicPr>
          <p:nvPr>
            <p:ph sz="half" idx="1"/>
          </p:nvPr>
        </p:nvPicPr>
        <p:blipFill>
          <a:blip r:embed="rId2" cstate="print"/>
          <a:stretch>
            <a:fillRect/>
          </a:stretch>
        </p:blipFill>
        <p:spPr>
          <a:xfrm>
            <a:off x="4500562" y="500042"/>
            <a:ext cx="4071966" cy="5786478"/>
          </a:xfrm>
          <a:prstGeom prst="rect">
            <a:avLst/>
          </a:prstGeom>
        </p:spPr>
      </p:pic>
      <p:pic>
        <p:nvPicPr>
          <p:cNvPr id="5" name="Picture 4" descr="viber_slika_2022-04-06_09-07-52-888.jpg"/>
          <p:cNvPicPr/>
          <p:nvPr/>
        </p:nvPicPr>
        <p:blipFill>
          <a:blip r:embed="rId3" cstate="print"/>
          <a:stretch>
            <a:fillRect/>
          </a:stretch>
        </p:blipFill>
        <p:spPr>
          <a:xfrm>
            <a:off x="500034" y="500042"/>
            <a:ext cx="3857652" cy="564360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2000" fill="hold"/>
                                        <p:tgtEl>
                                          <p:spTgt spid="5"/>
                                        </p:tgtEl>
                                      </p:cBhvr>
                                      <p:by x="150000" y="150000"/>
                                    </p:animScale>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ox(in)">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viber_slika_2022-04-06_09-07-52-583.jpg"/>
          <p:cNvPicPr>
            <a:picLocks noGrp="1"/>
          </p:cNvPicPr>
          <p:nvPr>
            <p:ph sz="half" idx="1"/>
          </p:nvPr>
        </p:nvPicPr>
        <p:blipFill>
          <a:blip r:embed="rId2" cstate="print"/>
          <a:stretch>
            <a:fillRect/>
          </a:stretch>
        </p:blipFill>
        <p:spPr>
          <a:xfrm>
            <a:off x="888768" y="1428736"/>
            <a:ext cx="3468917" cy="4572032"/>
          </a:xfrm>
          <a:prstGeom prst="rect">
            <a:avLst/>
          </a:prstGeom>
        </p:spPr>
      </p:pic>
      <p:pic>
        <p:nvPicPr>
          <p:cNvPr id="6" name="Content Placeholder 5" descr="viber_slika_2022-04-06_09-08-04-620.jpg"/>
          <p:cNvPicPr>
            <a:picLocks noGrp="1"/>
          </p:cNvPicPr>
          <p:nvPr>
            <p:ph sz="half" idx="2"/>
          </p:nvPr>
        </p:nvPicPr>
        <p:blipFill>
          <a:blip r:embed="rId3" cstate="print"/>
          <a:stretch>
            <a:fillRect/>
          </a:stretch>
        </p:blipFill>
        <p:spPr>
          <a:xfrm>
            <a:off x="4857752" y="1428736"/>
            <a:ext cx="3571900" cy="4572032"/>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910" y="642918"/>
            <a:ext cx="8229600" cy="3500486"/>
          </a:xfrm>
        </p:spPr>
        <p:txBody>
          <a:bodyPr>
            <a:normAutofit fontScale="90000"/>
          </a:bodyPr>
          <a:lstStyle/>
          <a:p>
            <a:pPr lvl="0"/>
            <a:r>
              <a:rPr lang="en-US" sz="2000" smtClean="0"/>
              <a:t/>
            </a:r>
            <a:br>
              <a:rPr lang="en-US" sz="2000" smtClean="0"/>
            </a:br>
            <a:r>
              <a:rPr lang="en-US" sz="2000"/>
              <a:t/>
            </a:r>
            <a:br>
              <a:rPr lang="en-US" sz="2000"/>
            </a:br>
            <a:r>
              <a:rPr lang="en-US" sz="2000" smtClean="0"/>
              <a:t/>
            </a:r>
            <a:br>
              <a:rPr lang="en-US" sz="2000" smtClean="0"/>
            </a:br>
            <a:r>
              <a:rPr lang="en-US" sz="2000">
                <a:solidFill>
                  <a:schemeClr val="tx1"/>
                </a:solidFill>
              </a:rPr>
              <a:t/>
            </a:r>
            <a:br>
              <a:rPr lang="en-US" sz="2000">
                <a:solidFill>
                  <a:schemeClr val="tx1"/>
                </a:solidFill>
              </a:rPr>
            </a:br>
            <a:r>
              <a:rPr lang="en-US" sz="2000" smtClean="0">
                <a:solidFill>
                  <a:schemeClr val="tx1"/>
                </a:solidFill>
              </a:rPr>
              <a:t>Деца </a:t>
            </a:r>
            <a:r>
              <a:rPr lang="en-US" sz="2000">
                <a:solidFill>
                  <a:schemeClr val="tx1"/>
                </a:solidFill>
              </a:rPr>
              <a:t>се задовољством договарају кроз разговор са стоматологом када да се обави контролни преглед зуба, разговарају о активностима приликом следећег сусрета. Стоматолог им по изласку из ординације саопштава да ће за научено правилно прање зуба при следећем сусрету добијати дипломе. </a:t>
            </a:r>
            <a:br>
              <a:rPr lang="en-US" sz="2000">
                <a:solidFill>
                  <a:schemeClr val="tx1"/>
                </a:solidFill>
              </a:rPr>
            </a:br>
            <a:r>
              <a:rPr lang="en-US" sz="2000">
                <a:solidFill>
                  <a:schemeClr val="tx1"/>
                </a:solidFill>
              </a:rPr>
              <a:t>Деци су поново прегледани зуби, докторка Биљана Николић доделила је дипломе свој деци зато што су са радошћу долазили у ординацију и прихватили све активности у њој</a:t>
            </a:r>
            <a:r>
              <a:rPr lang="en-US" sz="2000" smtClean="0">
                <a:solidFill>
                  <a:schemeClr val="tx1"/>
                </a:solidFill>
              </a:rPr>
              <a:t>.</a:t>
            </a:r>
            <a:r>
              <a:rPr lang="en-US" sz="2000">
                <a:solidFill>
                  <a:schemeClr val="tx1"/>
                </a:solidFill>
              </a:rPr>
              <a:t/>
            </a:r>
            <a:br>
              <a:rPr lang="en-US" sz="2000">
                <a:solidFill>
                  <a:schemeClr val="tx1"/>
                </a:solidFill>
              </a:rPr>
            </a:br>
            <a:r>
              <a:rPr lang="en-US" sz="2000">
                <a:solidFill>
                  <a:schemeClr val="tx1"/>
                </a:solidFill>
              </a:rPr>
              <a:t>Деца су при другом доласку стоматологу слободнија, самосталнија током прања зуба са својим четкицама које су донели од куће (правилно заштићене), врло радознала, расположена за постављање питања и врло је интересантно да се од самог почетка до сада ниједно дете није бунило, плакало, већ су желели даљу сарадњу,</a:t>
            </a:r>
            <a:r>
              <a:rPr lang="en-US"/>
              <a:t/>
            </a:r>
            <a:br>
              <a:rPr lang="en-US"/>
            </a:b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viber_slika_2022-04-06_09-02-22-142.jpg"/>
          <p:cNvPicPr>
            <a:picLocks noGrp="1"/>
          </p:cNvPicPr>
          <p:nvPr>
            <p:ph idx="1"/>
          </p:nvPr>
        </p:nvPicPr>
        <p:blipFill>
          <a:blip r:embed="rId2" cstate="print"/>
          <a:stretch>
            <a:fillRect/>
          </a:stretch>
        </p:blipFill>
        <p:spPr>
          <a:xfrm>
            <a:off x="928662" y="1500175"/>
            <a:ext cx="7215238" cy="4286280"/>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mtClean="0"/>
              <a:t> </a:t>
            </a:r>
          </a:p>
          <a:p>
            <a:pPr lvl="0"/>
            <a:r>
              <a:rPr lang="en-US" smtClean="0"/>
              <a:t>Све ове активности биће спроведене кроз све вртићке групе, у односу на могућности узраста групе и појединца. </a:t>
            </a:r>
          </a:p>
          <a:p>
            <a:pPr lvl="0"/>
            <a:r>
              <a:rPr lang="en-US" smtClean="0"/>
              <a:t>Дугогодишња сарадња се унапредила у здравственом погледу – превентивној стоматологији, ово је прва стоматолошка ординација у самом вртићу која обавља свакодневне прегледе деце по потреби а уз сагласност родитеља, а све остале потребе  које докторка установи да је неопходно, заказују се и обављају уз присуство родитеља (Превентивни прегледи у вртићу, куратива у ДЗ „Уб“ у сарадњи са родитељима).</a:t>
            </a:r>
          </a:p>
          <a:p>
            <a:pPr lvl="0"/>
            <a:r>
              <a:rPr lang="en-US" smtClean="0"/>
              <a:t>На наше велико задовољство она је прва у Колубарском округу, а врло ретко се налази у вртићима. </a:t>
            </a:r>
          </a:p>
          <a:p>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692696"/>
            <a:ext cx="8258204" cy="5072074"/>
          </a:xfrm>
        </p:spPr>
        <p:txBody>
          <a:bodyPr>
            <a:normAutofit/>
          </a:bodyPr>
          <a:lstStyle/>
          <a:p>
            <a:r>
              <a:rPr lang="en-US" sz="2000" b="1">
                <a:solidFill>
                  <a:schemeClr val="tx1"/>
                </a:solidFill>
              </a:rPr>
              <a:t>Г)</a:t>
            </a:r>
            <a:r>
              <a:rPr lang="en-US" sz="2000">
                <a:solidFill>
                  <a:schemeClr val="tx1"/>
                </a:solidFill>
              </a:rPr>
              <a:t> Током истог дана, у сарадњи са Домом културе „Раша Плаовић“ Уб и директорком те установе Тањом Мимић, медицинске сестре на унапређењу ПЗЗ су обавиле разговор и захваљујући доброј сарадњи, директорка је изразила жељу – поклон улазнице за групу деце која учествују у овом програму а поводом представе „Не дозволи да те зуб заболи“ у 18:00 часова родитељи доводе децу испред Дома културе где их преузима мед. сестра на унапређењу ПЗЗ и са њима гледа наведену представу која је едукативног карактера а тиче се превенцији оралне дупље. </a:t>
            </a:r>
            <a:br>
              <a:rPr lang="en-US" sz="2000">
                <a:solidFill>
                  <a:schemeClr val="tx1"/>
                </a:solidFill>
              </a:rPr>
            </a:br>
            <a:r>
              <a:rPr lang="en-US" sz="2000">
                <a:solidFill>
                  <a:schemeClr val="tx1"/>
                </a:solidFill>
              </a:rPr>
              <a:t>Деца су након представе разменила мишљења, била су јако узбуђена, весела, одговарала на постављена питања глумцима представе и изразила жељу да се са њима фотографишу. </a:t>
            </a:r>
            <a:r>
              <a:rPr lang="en-US"/>
              <a:t/>
            </a:r>
            <a:br>
              <a:rPr lang="en-US"/>
            </a:br>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C:\Users\Vrtic\AppData\Local\Microsoft\Windows\INetCache\Content.Word\f21dabcd-35d5-4a30-be9c-1e5d3257757e.jpg"/>
          <p:cNvPicPr>
            <a:picLocks noGrp="1"/>
          </p:cNvPicPr>
          <p:nvPr>
            <p:ph sz="half" idx="1"/>
          </p:nvPr>
        </p:nvPicPr>
        <p:blipFill>
          <a:blip r:embed="rId2"/>
          <a:stretch>
            <a:fillRect/>
          </a:stretch>
        </p:blipFill>
        <p:spPr bwMode="auto">
          <a:xfrm>
            <a:off x="457200" y="1643050"/>
            <a:ext cx="4038600" cy="4143404"/>
          </a:xfrm>
          <a:prstGeom prst="rect">
            <a:avLst/>
          </a:prstGeom>
          <a:noFill/>
          <a:ln w="9525">
            <a:noFill/>
            <a:miter lim="800000"/>
            <a:headEnd/>
            <a:tailEnd/>
          </a:ln>
        </p:spPr>
      </p:pic>
      <p:pic>
        <p:nvPicPr>
          <p:cNvPr id="6" name="Content Placeholder 5" descr="974f78b0-88a7-4c6e-9596-ed7b674f20b5.jpg"/>
          <p:cNvPicPr>
            <a:picLocks noGrp="1"/>
          </p:cNvPicPr>
          <p:nvPr>
            <p:ph sz="half" idx="2"/>
          </p:nvPr>
        </p:nvPicPr>
        <p:blipFill>
          <a:blip r:embed="rId3" cstate="print"/>
          <a:stretch>
            <a:fillRect/>
          </a:stretch>
        </p:blipFill>
        <p:spPr>
          <a:xfrm>
            <a:off x="4857753" y="1571612"/>
            <a:ext cx="3786214" cy="4214841"/>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3c13b602-0022-4994-b786-a5452d2f51d3.jpg"/>
          <p:cNvPicPr>
            <a:picLocks noGrp="1"/>
          </p:cNvPicPr>
          <p:nvPr>
            <p:ph sz="half" idx="1"/>
          </p:nvPr>
        </p:nvPicPr>
        <p:blipFill>
          <a:blip r:embed="rId2" cstate="print"/>
          <a:stretch>
            <a:fillRect/>
          </a:stretch>
        </p:blipFill>
        <p:spPr>
          <a:xfrm>
            <a:off x="766156" y="1714488"/>
            <a:ext cx="3420687" cy="4071966"/>
          </a:xfrm>
          <a:prstGeom prst="rect">
            <a:avLst/>
          </a:prstGeom>
        </p:spPr>
      </p:pic>
      <p:pic>
        <p:nvPicPr>
          <p:cNvPr id="6" name="Content Placeholder 5" descr="0e05485d-4264-426f-882f-5634bfcf65be.jpg"/>
          <p:cNvPicPr>
            <a:picLocks noGrp="1"/>
          </p:cNvPicPr>
          <p:nvPr>
            <p:ph sz="half" idx="2"/>
          </p:nvPr>
        </p:nvPicPr>
        <p:blipFill>
          <a:blip r:embed="rId3" cstate="print"/>
          <a:stretch>
            <a:fillRect/>
          </a:stretch>
        </p:blipFill>
        <p:spPr>
          <a:xfrm>
            <a:off x="4429124" y="1714488"/>
            <a:ext cx="3811559" cy="4071966"/>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556792"/>
            <a:ext cx="8301608" cy="4309939"/>
          </a:xfrm>
        </p:spPr>
        <p:txBody>
          <a:bodyPr>
            <a:normAutofit fontScale="70000" lnSpcReduction="20000"/>
          </a:bodyPr>
          <a:lstStyle/>
          <a:p>
            <a:r>
              <a:rPr lang="en-US" b="1"/>
              <a:t>ЦИЉЕВИ: </a:t>
            </a:r>
            <a:endParaRPr lang="en-US"/>
          </a:p>
          <a:p>
            <a:pPr lvl="0"/>
            <a:r>
              <a:rPr lang="en-US"/>
              <a:t>Правилна нега и брига оралне дупље од раног узраста;</a:t>
            </a:r>
          </a:p>
          <a:p>
            <a:pPr lvl="0"/>
            <a:r>
              <a:rPr lang="en-US"/>
              <a:t>Сузбијање „већ познатог“ страха од стоматолога који се касније може негативно одразити на здравље усне дупље;</a:t>
            </a:r>
          </a:p>
          <a:p>
            <a:pPr lvl="0"/>
            <a:r>
              <a:rPr lang="en-US"/>
              <a:t>Развијање – потврђивање понављањем, дечје свести о здравој исхрани;</a:t>
            </a:r>
          </a:p>
          <a:p>
            <a:pPr lvl="0"/>
            <a:r>
              <a:rPr lang="en-US"/>
              <a:t>Развијање и стицање хигијенских навика још у вртићу; </a:t>
            </a:r>
          </a:p>
          <a:p>
            <a:pPr lvl="0"/>
            <a:r>
              <a:rPr lang="en-US"/>
              <a:t>Одабрана је предшколска група за прве прегледе из разлога зато што они одлазе из вртића у школу где ће се даље пратити орални статус са пренетим информацијама из наше установе;</a:t>
            </a:r>
          </a:p>
          <a:p>
            <a:pPr lvl="0"/>
            <a:r>
              <a:rPr lang="en-US"/>
              <a:t>Стечено знање применити у свакодневном животу;</a:t>
            </a:r>
          </a:p>
          <a:p>
            <a:pPr lvl="0"/>
            <a:r>
              <a:rPr lang="en-US" err="1"/>
              <a:t>Стварање</a:t>
            </a:r>
            <a:r>
              <a:rPr lang="en-US"/>
              <a:t> </a:t>
            </a:r>
            <a:r>
              <a:rPr lang="en-US" err="1"/>
              <a:t>интересовања</a:t>
            </a:r>
            <a:r>
              <a:rPr lang="en-US"/>
              <a:t> деце а </a:t>
            </a:r>
            <a:r>
              <a:rPr lang="en-US" err="1"/>
              <a:t>везано</a:t>
            </a:r>
            <a:r>
              <a:rPr lang="en-US"/>
              <a:t> за здравље, </a:t>
            </a:r>
            <a:r>
              <a:rPr lang="en-US" err="1"/>
              <a:t>приказивање</a:t>
            </a:r>
            <a:r>
              <a:rPr lang="en-US"/>
              <a:t> </a:t>
            </a:r>
            <a:r>
              <a:rPr lang="en-US" err="1"/>
              <a:t>тога</a:t>
            </a:r>
            <a:r>
              <a:rPr lang="en-US"/>
              <a:t> кроз </a:t>
            </a:r>
            <a:r>
              <a:rPr lang="en-US" err="1"/>
              <a:t>позориште</a:t>
            </a:r>
            <a:r>
              <a:rPr lang="en-US"/>
              <a:t> и </a:t>
            </a:r>
            <a:r>
              <a:rPr lang="en-US" err="1"/>
              <a:t>културу</a:t>
            </a:r>
            <a:r>
              <a:rPr lang="en-US"/>
              <a:t> (</a:t>
            </a:r>
            <a:r>
              <a:rPr lang="en-US" err="1"/>
              <a:t>представа</a:t>
            </a:r>
            <a:r>
              <a:rPr lang="en-US"/>
              <a:t> едукативног карактера); </a:t>
            </a:r>
          </a:p>
          <a:p>
            <a:pPr>
              <a:buNone/>
            </a:pPr>
            <a:r>
              <a:rPr lang="en-US"/>
              <a:t> </a:t>
            </a:r>
          </a:p>
          <a:p>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en-US" b="1"/>
              <a:t>ЗАДАЦИ: </a:t>
            </a:r>
            <a:endParaRPr lang="en-US" b="1" smtClean="0"/>
          </a:p>
          <a:p>
            <a:pPr>
              <a:buNone/>
            </a:pPr>
            <a:endParaRPr lang="en-US"/>
          </a:p>
          <a:p>
            <a:pPr lvl="0"/>
            <a:r>
              <a:rPr lang="en-US" smtClean="0"/>
              <a:t>Деца </a:t>
            </a:r>
            <a:r>
              <a:rPr lang="en-US"/>
              <a:t>која су праћена од </a:t>
            </a:r>
            <a:r>
              <a:rPr lang="en-US" err="1"/>
              <a:t>стране</a:t>
            </a:r>
            <a:r>
              <a:rPr lang="en-US"/>
              <a:t> стоматолога </a:t>
            </a:r>
            <a:r>
              <a:rPr lang="en-US" err="1"/>
              <a:t>наставиће</a:t>
            </a:r>
            <a:r>
              <a:rPr lang="en-US"/>
              <a:t> </a:t>
            </a:r>
            <a:r>
              <a:rPr lang="en-US" err="1"/>
              <a:t>праћење</a:t>
            </a:r>
            <a:r>
              <a:rPr lang="en-US"/>
              <a:t> у </a:t>
            </a:r>
            <a:r>
              <a:rPr lang="en-US" err="1"/>
              <a:t>школи</a:t>
            </a:r>
            <a:r>
              <a:rPr lang="en-US"/>
              <a:t> од </a:t>
            </a:r>
            <a:r>
              <a:rPr lang="en-US" err="1"/>
              <a:t>стране</a:t>
            </a:r>
            <a:r>
              <a:rPr lang="en-US"/>
              <a:t> </a:t>
            </a:r>
            <a:r>
              <a:rPr lang="en-US" err="1"/>
              <a:t>истих</a:t>
            </a:r>
            <a:r>
              <a:rPr lang="en-US"/>
              <a:t> како </a:t>
            </a:r>
            <a:r>
              <a:rPr lang="en-US" err="1"/>
              <a:t>би</a:t>
            </a:r>
            <a:r>
              <a:rPr lang="en-US"/>
              <a:t> се </a:t>
            </a:r>
            <a:r>
              <a:rPr lang="en-US" err="1"/>
              <a:t>направила</a:t>
            </a:r>
            <a:r>
              <a:rPr lang="en-US"/>
              <a:t> </a:t>
            </a:r>
            <a:r>
              <a:rPr lang="en-US" err="1"/>
              <a:t>статистика</a:t>
            </a:r>
            <a:r>
              <a:rPr lang="en-US"/>
              <a:t> о </a:t>
            </a:r>
            <a:r>
              <a:rPr lang="en-US" err="1"/>
              <a:t>значају</a:t>
            </a:r>
            <a:r>
              <a:rPr lang="en-US"/>
              <a:t> и </a:t>
            </a:r>
            <a:r>
              <a:rPr lang="en-US" err="1"/>
              <a:t>утицају</a:t>
            </a:r>
            <a:r>
              <a:rPr lang="en-US"/>
              <a:t> стоматолога и </a:t>
            </a:r>
            <a:r>
              <a:rPr lang="en-US" err="1"/>
              <a:t>превентивне</a:t>
            </a:r>
            <a:r>
              <a:rPr lang="en-US"/>
              <a:t> </a:t>
            </a:r>
            <a:r>
              <a:rPr lang="en-US" err="1"/>
              <a:t>здравствене</a:t>
            </a:r>
            <a:r>
              <a:rPr lang="en-US"/>
              <a:t> </a:t>
            </a:r>
            <a:r>
              <a:rPr lang="en-US" err="1"/>
              <a:t>заштите</a:t>
            </a:r>
            <a:r>
              <a:rPr lang="en-US"/>
              <a:t> у вртићу (</a:t>
            </a:r>
            <a:r>
              <a:rPr lang="en-US" err="1"/>
              <a:t>очекујемо</a:t>
            </a:r>
            <a:r>
              <a:rPr lang="en-US"/>
              <a:t> да </a:t>
            </a:r>
            <a:r>
              <a:rPr lang="en-US" err="1"/>
              <a:t>школска</a:t>
            </a:r>
            <a:r>
              <a:rPr lang="en-US"/>
              <a:t> деца која су у вртићу </a:t>
            </a:r>
            <a:r>
              <a:rPr lang="en-US" err="1"/>
              <a:t>пролазе</a:t>
            </a:r>
            <a:r>
              <a:rPr lang="en-US"/>
              <a:t> све ове прегледе у </a:t>
            </a:r>
            <a:r>
              <a:rPr lang="en-US" err="1"/>
              <a:t>школи</a:t>
            </a:r>
            <a:r>
              <a:rPr lang="en-US"/>
              <a:t> исте обављају </a:t>
            </a:r>
            <a:r>
              <a:rPr lang="en-US" err="1"/>
              <a:t>без</a:t>
            </a:r>
            <a:r>
              <a:rPr lang="en-US"/>
              <a:t> страха);</a:t>
            </a:r>
          </a:p>
          <a:p>
            <a:pPr lvl="0"/>
            <a:r>
              <a:rPr lang="en-US"/>
              <a:t>Дете </a:t>
            </a:r>
            <a:r>
              <a:rPr lang="en-US" err="1"/>
              <a:t>уочава</a:t>
            </a:r>
            <a:r>
              <a:rPr lang="en-US"/>
              <a:t>, </a:t>
            </a:r>
            <a:r>
              <a:rPr lang="en-US" err="1"/>
              <a:t>учи</a:t>
            </a:r>
            <a:r>
              <a:rPr lang="en-US"/>
              <a:t>, </a:t>
            </a:r>
            <a:r>
              <a:rPr lang="en-US" err="1"/>
              <a:t>именује</a:t>
            </a:r>
            <a:r>
              <a:rPr lang="en-US"/>
              <a:t> </a:t>
            </a:r>
            <a:r>
              <a:rPr lang="en-US" err="1"/>
              <a:t>технике</a:t>
            </a:r>
            <a:r>
              <a:rPr lang="en-US"/>
              <a:t> из </a:t>
            </a:r>
            <a:r>
              <a:rPr lang="en-US" err="1"/>
              <a:t>области</a:t>
            </a:r>
            <a:r>
              <a:rPr lang="en-US"/>
              <a:t> </a:t>
            </a:r>
            <a:r>
              <a:rPr lang="en-US" err="1"/>
              <a:t>стоматологије</a:t>
            </a:r>
            <a:r>
              <a:rPr lang="en-US"/>
              <a:t>;</a:t>
            </a:r>
          </a:p>
          <a:p>
            <a:pPr lvl="0"/>
            <a:r>
              <a:rPr lang="en-US"/>
              <a:t>Деца се </a:t>
            </a:r>
            <a:r>
              <a:rPr lang="en-US" err="1"/>
              <a:t>труде</a:t>
            </a:r>
            <a:r>
              <a:rPr lang="en-US"/>
              <a:t>, </a:t>
            </a:r>
            <a:r>
              <a:rPr lang="en-US" err="1"/>
              <a:t>доносе</a:t>
            </a:r>
            <a:r>
              <a:rPr lang="en-US"/>
              <a:t> </a:t>
            </a:r>
            <a:r>
              <a:rPr lang="en-US" err="1"/>
              <a:t>пасуљ</a:t>
            </a:r>
            <a:r>
              <a:rPr lang="en-US"/>
              <a:t> од куће, </a:t>
            </a:r>
            <a:r>
              <a:rPr lang="en-US" err="1"/>
              <a:t>лепе</a:t>
            </a:r>
            <a:r>
              <a:rPr lang="en-US"/>
              <a:t> </a:t>
            </a:r>
            <a:r>
              <a:rPr lang="en-US" err="1"/>
              <a:t>га</a:t>
            </a:r>
            <a:r>
              <a:rPr lang="en-US"/>
              <a:t> са васпитачима и </a:t>
            </a:r>
            <a:r>
              <a:rPr lang="en-US" err="1"/>
              <a:t>медицинским</a:t>
            </a:r>
            <a:r>
              <a:rPr lang="en-US"/>
              <a:t> сестрама;</a:t>
            </a:r>
          </a:p>
          <a:p>
            <a:pPr lvl="0"/>
            <a:r>
              <a:rPr lang="en-US" err="1"/>
              <a:t>Ступају</a:t>
            </a:r>
            <a:r>
              <a:rPr lang="en-US"/>
              <a:t> у </a:t>
            </a:r>
            <a:r>
              <a:rPr lang="en-US" err="1"/>
              <a:t>контакт</a:t>
            </a:r>
            <a:r>
              <a:rPr lang="en-US"/>
              <a:t> са </a:t>
            </a:r>
            <a:r>
              <a:rPr lang="en-US" err="1"/>
              <a:t>лицима</a:t>
            </a:r>
            <a:r>
              <a:rPr lang="en-US"/>
              <a:t> </a:t>
            </a:r>
            <a:r>
              <a:rPr lang="en-US" err="1"/>
              <a:t>ван</a:t>
            </a:r>
            <a:r>
              <a:rPr lang="en-US"/>
              <a:t> установе и </a:t>
            </a:r>
            <a:r>
              <a:rPr lang="en-US" err="1"/>
              <a:t>обогаћују</a:t>
            </a:r>
            <a:r>
              <a:rPr lang="en-US"/>
              <a:t> </a:t>
            </a:r>
            <a:r>
              <a:rPr lang="en-US" err="1"/>
              <a:t>своје</a:t>
            </a:r>
            <a:r>
              <a:rPr lang="en-US"/>
              <a:t> знање, искуство и </a:t>
            </a:r>
            <a:r>
              <a:rPr lang="en-US" err="1"/>
              <a:t>културу</a:t>
            </a:r>
            <a:r>
              <a:rPr lang="en-US"/>
              <a:t>;</a:t>
            </a:r>
          </a:p>
          <a:p>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5576" y="1844824"/>
            <a:ext cx="7772400" cy="1829761"/>
          </a:xfrm>
        </p:spPr>
        <p:txBody>
          <a:bodyPr>
            <a:normAutofit fontScale="90000"/>
          </a:bodyPr>
          <a:lstStyle/>
          <a:p>
            <a:r>
              <a:rPr lang="en-US" b="1"/>
              <a:t> </a:t>
            </a:r>
            <a:r>
              <a:rPr lang="en-US"/>
              <a:t/>
            </a:r>
            <a:br>
              <a:rPr lang="en-US"/>
            </a:br>
            <a:r>
              <a:rPr lang="en-US" b="1">
                <a:solidFill>
                  <a:schemeClr val="tx1"/>
                </a:solidFill>
              </a:rPr>
              <a:t>ХВАЛА НА ПАЖЊИ! </a:t>
            </a:r>
            <a:r>
              <a:rPr lang="en-US"/>
              <a:t/>
            </a:r>
            <a:br>
              <a:rPr lang="en-US"/>
            </a:br>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181</TotalTime>
  <Words>391</Words>
  <Application>Microsoft Office PowerPoint</Application>
  <PresentationFormat>On-screen Show (4:3)</PresentationFormat>
  <Paragraphs>47</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Concourse</vt:lpstr>
      <vt:lpstr>PowerPoint Presentation</vt:lpstr>
      <vt:lpstr>НАЗИВ РАДА:  „ДОБРА САРАДЊА СА ЛОКАЛНОМ САМОУПРАВОМ И ЗАЈЕДНИЦОМ – ПРЕДУСЛОВ ЗА НАЈКВАЛИТЕТНИЈУ СТОМАТОЛОШКУ ПРЕВЕНТИВУ У ВРТИЋУ“ </vt:lpstr>
      <vt:lpstr>PowerPoint Presentation</vt:lpstr>
      <vt:lpstr>ИДЕЈЕ И ФАЗЕ У РАДУ:   Идеја за овај пројекат креће од реновирања ДЗ „Уб“ и ПУ „Уб“. Наша дугогодишња сарадња са локалном заједницом увек је давала добре резултате у односу на очување и унапређење здравља деце у вртићу.  Дошли смо заједнички на идеју да искористимо простор у вртићу и отворимо стоматолошку амбуланту (као испоставу ДЗ „Уб“) као идеја којом бисмо подизали квалитет превентивне стоматологије у предшколској установи. Разлог је тај да се деца предшколског узраста по нашем сазнању веома плаше стоматолога, а евидентно је да код многе деце постоје потребе за превентивним прегледима тако и за лечење зуба.  </vt:lpstr>
      <vt:lpstr>*Свечано отварање ординације </vt:lpstr>
      <vt:lpstr>PowerPoint Presentation</vt:lpstr>
      <vt:lpstr>PowerPoint Presentation</vt:lpstr>
      <vt:lpstr>PowerPoint Presentation</vt:lpstr>
      <vt:lpstr>PowerPoint Presentation</vt:lpstr>
      <vt:lpstr>   Б) Почетак рада ординације је 09.03.2022.  - Упознавање деце са простором стоматолошке ординације и санитарног чвора исте уз присуство васпитача групе, мед. сестара на унапређењу ПЗЗ, стоматолошке сестре и стоматолога.  - Подршка стоматолога за упознавање ординације праћена је музиком песма „Aquafresh Freško Zubić“ </vt:lpstr>
      <vt:lpstr>PowerPoint Presentation</vt:lpstr>
      <vt:lpstr>PowerPoint Presentation</vt:lpstr>
      <vt:lpstr> В) Прање зуба – правилна техника на моделу: - Деца на поклон добијају четкицу где у тоалету санитарног чвора ординације сами себи перу зубе – лично искуство све кроз музику, савете, подршку стоматолога и сестара на унапређењу ПЗЗ;  </vt:lpstr>
      <vt:lpstr>PowerPoint Presentation</vt:lpstr>
      <vt:lpstr>PowerPoint Presentation</vt:lpstr>
      <vt:lpstr>           </vt:lpstr>
      <vt:lpstr>PowerPoint Presentation</vt:lpstr>
      <vt:lpstr>PowerPoint Presentation</vt:lpstr>
      <vt:lpstr>PowerPoint Presentation</vt:lpstr>
      <vt:lpstr>    Деца се задовољством договарају кроз разговор са стоматологом када да се обави контролни преглед зуба, разговарају о активностима приликом следећег сусрета. Стоматолог им по изласку из ординације саопштава да ће за научено правилно прање зуба при следећем сусрету добијати дипломе.  Деци су поново прегледани зуби, докторка Биљана Николић доделила је дипломе свој деци зато што су са радошћу долазили у ординацију и прихватили све активности у њој. Деца су при другом доласку стоматологу слободнија, самосталнија током прања зуба са својим четкицама које су донели од куће (правилно заштићене), врло радознала, расположена за постављање питања и врло је интересантно да се од самог почетка до сада ниједно дете није бунило, плакало, већ су желели даљу сарадњу, </vt:lpstr>
      <vt:lpstr>PowerPoint Presentation</vt:lpstr>
      <vt:lpstr>PowerPoint Presentation</vt:lpstr>
      <vt:lpstr>Г) Током истог дана, у сарадњи са Домом културе „Раша Плаовић“ Уб и директорком те установе Тањом Мимић, медицинске сестре на унапређењу ПЗЗ су обавиле разговор и захваљујући доброј сарадњи, директорка је изразила жељу – поклон улазнице за групу деце која учествују у овом програму а поводом представе „Не дозволи да те зуб заболи“ у 18:00 часова родитељи доводе децу испред Дома културе где их преузима мед. сестра на унапређењу ПЗЗ и са њима гледа наведену представу која је едукативног карактера а тиче се превенцији оралне дупље.  Деца су након представе разменила мишљења, била су јако узбуђена, весела, одговарала на постављена питања глумцима представе и изразила жељу да се са њима фотографишу.  </vt:lpstr>
      <vt:lpstr>PowerPoint Presentation</vt:lpstr>
      <vt:lpstr>PowerPoint Presentation</vt:lpstr>
      <vt:lpstr>PowerPoint Presentation</vt:lpstr>
      <vt:lpstr>PowerPoint Presentation</vt:lpstr>
      <vt:lpstr>  ХВАЛА НА ПАЖЊИ!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WZ</dc:creator>
  <cp:lastModifiedBy>VrticUb</cp:lastModifiedBy>
  <cp:revision>26</cp:revision>
  <dcterms:created xsi:type="dcterms:W3CDTF">2022-04-18T14:25:32Z</dcterms:created>
  <dcterms:modified xsi:type="dcterms:W3CDTF">2022-05-31T10:12:38Z</dcterms:modified>
</cp:coreProperties>
</file>