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803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F9BC41-0C9D-4A3F-B1B1-C219B02821C6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457EC7-3620-48FB-A232-A11FC060820D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r-Cyrl-RS" sz="2000">
              <a:latin typeface="Times New Roman" pitchFamily="18" charset="0"/>
              <a:cs typeface="Times New Roman" pitchFamily="18" charset="0"/>
            </a:rPr>
            <a:t>4 области квалитета</a:t>
          </a:r>
          <a:endParaRPr lang="en-US" sz="2000">
            <a:latin typeface="Times New Roman" pitchFamily="18" charset="0"/>
            <a:cs typeface="Times New Roman" pitchFamily="18" charset="0"/>
          </a:endParaRPr>
        </a:p>
      </dgm:t>
    </dgm:pt>
    <dgm:pt modelId="{261854DF-26BF-457B-A992-8EE882712C63}" type="parTrans" cxnId="{9CF277BB-C568-4C75-8A70-E81E158C3589}">
      <dgm:prSet/>
      <dgm:spPr/>
      <dgm:t>
        <a:bodyPr/>
        <a:lstStyle/>
        <a:p>
          <a:endParaRPr lang="en-US"/>
        </a:p>
      </dgm:t>
    </dgm:pt>
    <dgm:pt modelId="{EE93802B-E23E-4AC9-B7C8-46C5342DA977}" type="sibTrans" cxnId="{9CF277BB-C568-4C75-8A70-E81E158C3589}">
      <dgm:prSet/>
      <dgm:spPr/>
      <dgm:t>
        <a:bodyPr/>
        <a:lstStyle/>
        <a:p>
          <a:endParaRPr lang="en-US"/>
        </a:p>
      </dgm:t>
    </dgm:pt>
    <dgm:pt modelId="{04D057CF-0352-45F6-9A4A-07273AA4872A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>
              <a:latin typeface="Times New Roman" pitchFamily="18" charset="0"/>
              <a:cs typeface="Times New Roman" pitchFamily="18" charset="0"/>
            </a:rPr>
            <a:t>В</a:t>
          </a:r>
          <a:r>
            <a:rPr lang="sr-Cyrl-RS" sz="2000">
              <a:latin typeface="Times New Roman" pitchFamily="18" charset="0"/>
              <a:cs typeface="Times New Roman" pitchFamily="18" charset="0"/>
            </a:rPr>
            <a:t>аспитно – образовни рад</a:t>
          </a:r>
          <a:endParaRPr lang="en-US" sz="2000">
            <a:latin typeface="Times New Roman" pitchFamily="18" charset="0"/>
            <a:cs typeface="Times New Roman" pitchFamily="18" charset="0"/>
          </a:endParaRPr>
        </a:p>
      </dgm:t>
    </dgm:pt>
    <dgm:pt modelId="{DBB31CA7-F137-4D37-977C-599BED08B8E9}" type="parTrans" cxnId="{8E0B4AEC-2EF0-4B93-B577-672E250CF8FC}">
      <dgm:prSet/>
      <dgm:spPr/>
      <dgm:t>
        <a:bodyPr/>
        <a:lstStyle/>
        <a:p>
          <a:endParaRPr lang="en-US"/>
        </a:p>
      </dgm:t>
    </dgm:pt>
    <dgm:pt modelId="{D69CE2F9-39EB-4F20-85FF-722936D95F66}" type="sibTrans" cxnId="{8E0B4AEC-2EF0-4B93-B577-672E250CF8FC}">
      <dgm:prSet/>
      <dgm:spPr/>
      <dgm:t>
        <a:bodyPr/>
        <a:lstStyle/>
        <a:p>
          <a:endParaRPr lang="en-US"/>
        </a:p>
      </dgm:t>
    </dgm:pt>
    <dgm:pt modelId="{9E973CD7-DBEA-4CEA-8EBD-BD3C374CC999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>
              <a:latin typeface="Times New Roman" pitchFamily="18" charset="0"/>
              <a:cs typeface="Times New Roman" pitchFamily="18" charset="0"/>
            </a:rPr>
            <a:t>П</a:t>
          </a:r>
          <a:r>
            <a:rPr lang="sr-Cyrl-RS" sz="2000">
              <a:latin typeface="Times New Roman" pitchFamily="18" charset="0"/>
              <a:cs typeface="Times New Roman" pitchFamily="18" charset="0"/>
            </a:rPr>
            <a:t>одршка деци и породици</a:t>
          </a:r>
          <a:endParaRPr lang="en-US" sz="2000">
            <a:latin typeface="Times New Roman" pitchFamily="18" charset="0"/>
            <a:cs typeface="Times New Roman" pitchFamily="18" charset="0"/>
          </a:endParaRPr>
        </a:p>
      </dgm:t>
    </dgm:pt>
    <dgm:pt modelId="{59FCB94F-7760-4A88-9647-15A19B620A3D}" type="parTrans" cxnId="{BA908982-0BA3-4F37-B4A4-2F99577E0793}">
      <dgm:prSet/>
      <dgm:spPr/>
      <dgm:t>
        <a:bodyPr/>
        <a:lstStyle/>
        <a:p>
          <a:endParaRPr lang="en-US"/>
        </a:p>
      </dgm:t>
    </dgm:pt>
    <dgm:pt modelId="{94F4F786-0D61-4497-BDFB-74A4D7CB77F4}" type="sibTrans" cxnId="{BA908982-0BA3-4F37-B4A4-2F99577E0793}">
      <dgm:prSet/>
      <dgm:spPr/>
      <dgm:t>
        <a:bodyPr/>
        <a:lstStyle/>
        <a:p>
          <a:endParaRPr lang="en-US"/>
        </a:p>
      </dgm:t>
    </dgm:pt>
    <dgm:pt modelId="{AF59FC5E-F381-40DC-B818-9C19C2CB2D92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>
              <a:latin typeface="Times New Roman" pitchFamily="18" charset="0"/>
              <a:cs typeface="Times New Roman" pitchFamily="18" charset="0"/>
            </a:rPr>
            <a:t>П</a:t>
          </a:r>
          <a:r>
            <a:rPr lang="sr-Cyrl-RS" sz="2000">
              <a:latin typeface="Times New Roman" pitchFamily="18" charset="0"/>
              <a:cs typeface="Times New Roman" pitchFamily="18" charset="0"/>
            </a:rPr>
            <a:t>рофесионална заједница учења</a:t>
          </a:r>
          <a:endParaRPr lang="en-US" sz="2000">
            <a:latin typeface="Times New Roman" pitchFamily="18" charset="0"/>
            <a:cs typeface="Times New Roman" pitchFamily="18" charset="0"/>
          </a:endParaRPr>
        </a:p>
      </dgm:t>
    </dgm:pt>
    <dgm:pt modelId="{0D3F954C-26D2-4863-BC3A-0B9FB4ADCDC0}" type="parTrans" cxnId="{000D8AC1-5C39-4CE7-8716-9B51997CD0C3}">
      <dgm:prSet/>
      <dgm:spPr/>
      <dgm:t>
        <a:bodyPr/>
        <a:lstStyle/>
        <a:p>
          <a:endParaRPr lang="en-US"/>
        </a:p>
      </dgm:t>
    </dgm:pt>
    <dgm:pt modelId="{94FF3947-6D5B-4BA6-827C-1F60772469D0}" type="sibTrans" cxnId="{000D8AC1-5C39-4CE7-8716-9B51997CD0C3}">
      <dgm:prSet/>
      <dgm:spPr/>
      <dgm:t>
        <a:bodyPr/>
        <a:lstStyle/>
        <a:p>
          <a:endParaRPr lang="en-US"/>
        </a:p>
      </dgm:t>
    </dgm:pt>
    <dgm:pt modelId="{9765B033-8E85-47DE-9E24-7D9BE5783B42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>
              <a:latin typeface="Times New Roman" pitchFamily="18" charset="0"/>
              <a:cs typeface="Times New Roman" pitchFamily="18" charset="0"/>
            </a:rPr>
            <a:t>У</a:t>
          </a:r>
          <a:r>
            <a:rPr lang="sr-Cyrl-RS" sz="2000">
              <a:latin typeface="Times New Roman" pitchFamily="18" charset="0"/>
              <a:cs typeface="Times New Roman" pitchFamily="18" charset="0"/>
            </a:rPr>
            <a:t>прављање и организација</a:t>
          </a:r>
          <a:endParaRPr lang="en-US" sz="2000">
            <a:latin typeface="Times New Roman" pitchFamily="18" charset="0"/>
            <a:cs typeface="Times New Roman" pitchFamily="18" charset="0"/>
          </a:endParaRPr>
        </a:p>
      </dgm:t>
    </dgm:pt>
    <dgm:pt modelId="{08AA9E53-EB95-4009-AFCC-2A2EAAC8932D}" type="parTrans" cxnId="{D14868EE-19C3-4D5F-9084-82B85944B889}">
      <dgm:prSet/>
      <dgm:spPr/>
      <dgm:t>
        <a:bodyPr/>
        <a:lstStyle/>
        <a:p>
          <a:endParaRPr lang="en-US"/>
        </a:p>
      </dgm:t>
    </dgm:pt>
    <dgm:pt modelId="{070B85DD-1119-40B9-B0AA-CD362F4EA1B6}" type="sibTrans" cxnId="{D14868EE-19C3-4D5F-9084-82B85944B889}">
      <dgm:prSet/>
      <dgm:spPr/>
      <dgm:t>
        <a:bodyPr/>
        <a:lstStyle/>
        <a:p>
          <a:endParaRPr lang="en-US"/>
        </a:p>
      </dgm:t>
    </dgm:pt>
    <dgm:pt modelId="{1354430D-426D-4888-B342-0D2E27589754}" type="pres">
      <dgm:prSet presAssocID="{18F9BC41-0C9D-4A3F-B1B1-C219B02821C6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BD21C29-71FB-4B4D-9B06-7258E9165D75}" type="pres">
      <dgm:prSet presAssocID="{7A457EC7-3620-48FB-A232-A11FC060820D}" presName="centerShape" presStyleLbl="node0" presStyleIdx="0" presStyleCnt="1" custScaleX="153406" custLinFactNeighborX="4929" custLinFactNeighborY="890"/>
      <dgm:spPr/>
    </dgm:pt>
    <dgm:pt modelId="{35093F2C-6B21-4A4D-AD60-0B2C3B81F3A5}" type="pres">
      <dgm:prSet presAssocID="{DBB31CA7-F137-4D37-977C-599BED08B8E9}" presName="parTrans" presStyleLbl="sibTrans2D1" presStyleIdx="0" presStyleCnt="4"/>
      <dgm:spPr/>
    </dgm:pt>
    <dgm:pt modelId="{360368B1-E874-4727-B38B-7CFE12C756A3}" type="pres">
      <dgm:prSet presAssocID="{DBB31CA7-F137-4D37-977C-599BED08B8E9}" presName="connectorText" presStyleLbl="sibTrans2D1" presStyleIdx="0" presStyleCnt="4"/>
      <dgm:spPr/>
    </dgm:pt>
    <dgm:pt modelId="{C0D3C0DD-9E15-47E3-9087-9D305D9BEF4F}" type="pres">
      <dgm:prSet presAssocID="{04D057CF-0352-45F6-9A4A-07273AA4872A}" presName="node" presStyleLbl="node1" presStyleIdx="0" presStyleCnt="4" custScaleX="160010" custRadScaleRad="100662" custRadScaleInc="12449">
        <dgm:presLayoutVars>
          <dgm:bulletEnabled val="1"/>
        </dgm:presLayoutVars>
      </dgm:prSet>
      <dgm:spPr/>
    </dgm:pt>
    <dgm:pt modelId="{286F0C9D-C682-4A6F-A986-67C6B5C7AF86}" type="pres">
      <dgm:prSet presAssocID="{59FCB94F-7760-4A88-9647-15A19B620A3D}" presName="parTrans" presStyleLbl="sibTrans2D1" presStyleIdx="1" presStyleCnt="4"/>
      <dgm:spPr/>
    </dgm:pt>
    <dgm:pt modelId="{F423294D-F5D3-4298-B805-3082EB9B94E9}" type="pres">
      <dgm:prSet presAssocID="{59FCB94F-7760-4A88-9647-15A19B620A3D}" presName="connectorText" presStyleLbl="sibTrans2D1" presStyleIdx="1" presStyleCnt="4"/>
      <dgm:spPr/>
    </dgm:pt>
    <dgm:pt modelId="{A7DC2537-CDCB-45B0-AB60-320229354A6F}" type="pres">
      <dgm:prSet presAssocID="{9E973CD7-DBEA-4CEA-8EBD-BD3C374CC999}" presName="node" presStyleLbl="node1" presStyleIdx="1" presStyleCnt="4" custScaleX="161213" custRadScaleRad="151281" custRadScaleInc="2881">
        <dgm:presLayoutVars>
          <dgm:bulletEnabled val="1"/>
        </dgm:presLayoutVars>
      </dgm:prSet>
      <dgm:spPr/>
    </dgm:pt>
    <dgm:pt modelId="{97F1A336-6DF4-45E8-8804-7DE5C8E59B93}" type="pres">
      <dgm:prSet presAssocID="{0D3F954C-26D2-4863-BC3A-0B9FB4ADCDC0}" presName="parTrans" presStyleLbl="sibTrans2D1" presStyleIdx="2" presStyleCnt="4"/>
      <dgm:spPr/>
    </dgm:pt>
    <dgm:pt modelId="{B745FAE6-9A0F-44F0-9E35-C1455E8F6170}" type="pres">
      <dgm:prSet presAssocID="{0D3F954C-26D2-4863-BC3A-0B9FB4ADCDC0}" presName="connectorText" presStyleLbl="sibTrans2D1" presStyleIdx="2" presStyleCnt="4"/>
      <dgm:spPr/>
    </dgm:pt>
    <dgm:pt modelId="{0E185035-DC33-4B63-AF9C-C198AB7D1AA8}" type="pres">
      <dgm:prSet presAssocID="{AF59FC5E-F381-40DC-B818-9C19C2CB2D92}" presName="node" presStyleLbl="node1" presStyleIdx="2" presStyleCnt="4" custScaleX="229217" custRadScaleRad="102149" custRadScaleInc="-15932">
        <dgm:presLayoutVars>
          <dgm:bulletEnabled val="1"/>
        </dgm:presLayoutVars>
      </dgm:prSet>
      <dgm:spPr/>
    </dgm:pt>
    <dgm:pt modelId="{FB4465D4-93B0-491F-85BE-E4AC3DE0F7E9}" type="pres">
      <dgm:prSet presAssocID="{08AA9E53-EB95-4009-AFCC-2A2EAAC8932D}" presName="parTrans" presStyleLbl="sibTrans2D1" presStyleIdx="3" presStyleCnt="4"/>
      <dgm:spPr/>
    </dgm:pt>
    <dgm:pt modelId="{0F288485-7997-451C-92FB-5F23927AF203}" type="pres">
      <dgm:prSet presAssocID="{08AA9E53-EB95-4009-AFCC-2A2EAAC8932D}" presName="connectorText" presStyleLbl="sibTrans2D1" presStyleIdx="3" presStyleCnt="4"/>
      <dgm:spPr/>
    </dgm:pt>
    <dgm:pt modelId="{B8691F86-3658-4064-998D-0445B1CFFA20}" type="pres">
      <dgm:prSet presAssocID="{9765B033-8E85-47DE-9E24-7D9BE5783B42}" presName="node" presStyleLbl="node1" presStyleIdx="3" presStyleCnt="4" custScaleX="183362" custRadScaleRad="147611" custRadScaleInc="-2952">
        <dgm:presLayoutVars>
          <dgm:bulletEnabled val="1"/>
        </dgm:presLayoutVars>
      </dgm:prSet>
      <dgm:spPr/>
    </dgm:pt>
  </dgm:ptLst>
  <dgm:cxnLst>
    <dgm:cxn modelId="{265CDB06-E9BF-4BAA-A83C-DE70B3A20D72}" type="presOf" srcId="{0D3F954C-26D2-4863-BC3A-0B9FB4ADCDC0}" destId="{97F1A336-6DF4-45E8-8804-7DE5C8E59B93}" srcOrd="0" destOrd="0" presId="urn:microsoft.com/office/officeart/2005/8/layout/radial5"/>
    <dgm:cxn modelId="{125D4116-3737-4C3C-98A4-6917AFDA9937}" type="presOf" srcId="{04D057CF-0352-45F6-9A4A-07273AA4872A}" destId="{C0D3C0DD-9E15-47E3-9087-9D305D9BEF4F}" srcOrd="0" destOrd="0" presId="urn:microsoft.com/office/officeart/2005/8/layout/radial5"/>
    <dgm:cxn modelId="{F8A24324-B43D-4E70-A3BB-ABE58B5B760D}" type="presOf" srcId="{9765B033-8E85-47DE-9E24-7D9BE5783B42}" destId="{B8691F86-3658-4064-998D-0445B1CFFA20}" srcOrd="0" destOrd="0" presId="urn:microsoft.com/office/officeart/2005/8/layout/radial5"/>
    <dgm:cxn modelId="{750C1D38-0D25-4715-90C7-A27C65312FE2}" type="presOf" srcId="{59FCB94F-7760-4A88-9647-15A19B620A3D}" destId="{F423294D-F5D3-4298-B805-3082EB9B94E9}" srcOrd="1" destOrd="0" presId="urn:microsoft.com/office/officeart/2005/8/layout/radial5"/>
    <dgm:cxn modelId="{57C4FE61-056A-4A98-B9BD-4773F64EF563}" type="presOf" srcId="{18F9BC41-0C9D-4A3F-B1B1-C219B02821C6}" destId="{1354430D-426D-4888-B342-0D2E27589754}" srcOrd="0" destOrd="0" presId="urn:microsoft.com/office/officeart/2005/8/layout/radial5"/>
    <dgm:cxn modelId="{E7113966-DA2D-4897-9330-11D1FD91B570}" type="presOf" srcId="{08AA9E53-EB95-4009-AFCC-2A2EAAC8932D}" destId="{0F288485-7997-451C-92FB-5F23927AF203}" srcOrd="1" destOrd="0" presId="urn:microsoft.com/office/officeart/2005/8/layout/radial5"/>
    <dgm:cxn modelId="{A369DA76-C081-4A82-BFD7-2DBB1B422538}" type="presOf" srcId="{7A457EC7-3620-48FB-A232-A11FC060820D}" destId="{5BD21C29-71FB-4B4D-9B06-7258E9165D75}" srcOrd="0" destOrd="0" presId="urn:microsoft.com/office/officeart/2005/8/layout/radial5"/>
    <dgm:cxn modelId="{2195D47B-777C-4249-9EE9-FB984E2E4B16}" type="presOf" srcId="{9E973CD7-DBEA-4CEA-8EBD-BD3C374CC999}" destId="{A7DC2537-CDCB-45B0-AB60-320229354A6F}" srcOrd="0" destOrd="0" presId="urn:microsoft.com/office/officeart/2005/8/layout/radial5"/>
    <dgm:cxn modelId="{97E7E480-82E3-4880-983C-9A8D6A6B2DF9}" type="presOf" srcId="{0D3F954C-26D2-4863-BC3A-0B9FB4ADCDC0}" destId="{B745FAE6-9A0F-44F0-9E35-C1455E8F6170}" srcOrd="1" destOrd="0" presId="urn:microsoft.com/office/officeart/2005/8/layout/radial5"/>
    <dgm:cxn modelId="{BA908982-0BA3-4F37-B4A4-2F99577E0793}" srcId="{7A457EC7-3620-48FB-A232-A11FC060820D}" destId="{9E973CD7-DBEA-4CEA-8EBD-BD3C374CC999}" srcOrd="1" destOrd="0" parTransId="{59FCB94F-7760-4A88-9647-15A19B620A3D}" sibTransId="{94F4F786-0D61-4497-BDFB-74A4D7CB77F4}"/>
    <dgm:cxn modelId="{92BA2F84-13DD-4EC2-866B-672E02780CFC}" type="presOf" srcId="{DBB31CA7-F137-4D37-977C-599BED08B8E9}" destId="{35093F2C-6B21-4A4D-AD60-0B2C3B81F3A5}" srcOrd="0" destOrd="0" presId="urn:microsoft.com/office/officeart/2005/8/layout/radial5"/>
    <dgm:cxn modelId="{590FA28D-DBC0-4883-8B59-AD6373694299}" type="presOf" srcId="{08AA9E53-EB95-4009-AFCC-2A2EAAC8932D}" destId="{FB4465D4-93B0-491F-85BE-E4AC3DE0F7E9}" srcOrd="0" destOrd="0" presId="urn:microsoft.com/office/officeart/2005/8/layout/radial5"/>
    <dgm:cxn modelId="{9CF277BB-C568-4C75-8A70-E81E158C3589}" srcId="{18F9BC41-0C9D-4A3F-B1B1-C219B02821C6}" destId="{7A457EC7-3620-48FB-A232-A11FC060820D}" srcOrd="0" destOrd="0" parTransId="{261854DF-26BF-457B-A992-8EE882712C63}" sibTransId="{EE93802B-E23E-4AC9-B7C8-46C5342DA977}"/>
    <dgm:cxn modelId="{000D8AC1-5C39-4CE7-8716-9B51997CD0C3}" srcId="{7A457EC7-3620-48FB-A232-A11FC060820D}" destId="{AF59FC5E-F381-40DC-B818-9C19C2CB2D92}" srcOrd="2" destOrd="0" parTransId="{0D3F954C-26D2-4863-BC3A-0B9FB4ADCDC0}" sibTransId="{94FF3947-6D5B-4BA6-827C-1F60772469D0}"/>
    <dgm:cxn modelId="{F02C4DD3-F13F-4C1E-BD93-0B9870D0EAA5}" type="presOf" srcId="{DBB31CA7-F137-4D37-977C-599BED08B8E9}" destId="{360368B1-E874-4727-B38B-7CFE12C756A3}" srcOrd="1" destOrd="0" presId="urn:microsoft.com/office/officeart/2005/8/layout/radial5"/>
    <dgm:cxn modelId="{E059A4DF-A550-47A0-9789-F3F01E2A0F99}" type="presOf" srcId="{AF59FC5E-F381-40DC-B818-9C19C2CB2D92}" destId="{0E185035-DC33-4B63-AF9C-C198AB7D1AA8}" srcOrd="0" destOrd="0" presId="urn:microsoft.com/office/officeart/2005/8/layout/radial5"/>
    <dgm:cxn modelId="{5E3EF8E2-967F-40D4-9DB5-6B280F631E9C}" type="presOf" srcId="{59FCB94F-7760-4A88-9647-15A19B620A3D}" destId="{286F0C9D-C682-4A6F-A986-67C6B5C7AF86}" srcOrd="0" destOrd="0" presId="urn:microsoft.com/office/officeart/2005/8/layout/radial5"/>
    <dgm:cxn modelId="{8E0B4AEC-2EF0-4B93-B577-672E250CF8FC}" srcId="{7A457EC7-3620-48FB-A232-A11FC060820D}" destId="{04D057CF-0352-45F6-9A4A-07273AA4872A}" srcOrd="0" destOrd="0" parTransId="{DBB31CA7-F137-4D37-977C-599BED08B8E9}" sibTransId="{D69CE2F9-39EB-4F20-85FF-722936D95F66}"/>
    <dgm:cxn modelId="{D14868EE-19C3-4D5F-9084-82B85944B889}" srcId="{7A457EC7-3620-48FB-A232-A11FC060820D}" destId="{9765B033-8E85-47DE-9E24-7D9BE5783B42}" srcOrd="3" destOrd="0" parTransId="{08AA9E53-EB95-4009-AFCC-2A2EAAC8932D}" sibTransId="{070B85DD-1119-40B9-B0AA-CD362F4EA1B6}"/>
    <dgm:cxn modelId="{C399765E-5543-4982-B318-D450907FB8FA}" type="presParOf" srcId="{1354430D-426D-4888-B342-0D2E27589754}" destId="{5BD21C29-71FB-4B4D-9B06-7258E9165D75}" srcOrd="0" destOrd="0" presId="urn:microsoft.com/office/officeart/2005/8/layout/radial5"/>
    <dgm:cxn modelId="{FEF472E4-26A6-4A15-8A6D-7C43E049EB56}" type="presParOf" srcId="{1354430D-426D-4888-B342-0D2E27589754}" destId="{35093F2C-6B21-4A4D-AD60-0B2C3B81F3A5}" srcOrd="1" destOrd="0" presId="urn:microsoft.com/office/officeart/2005/8/layout/radial5"/>
    <dgm:cxn modelId="{D07E3079-5E83-4D9C-B6B6-91F606931852}" type="presParOf" srcId="{35093F2C-6B21-4A4D-AD60-0B2C3B81F3A5}" destId="{360368B1-E874-4727-B38B-7CFE12C756A3}" srcOrd="0" destOrd="0" presId="urn:microsoft.com/office/officeart/2005/8/layout/radial5"/>
    <dgm:cxn modelId="{80E76AD7-C99B-4496-8718-073500BB8D27}" type="presParOf" srcId="{1354430D-426D-4888-B342-0D2E27589754}" destId="{C0D3C0DD-9E15-47E3-9087-9D305D9BEF4F}" srcOrd="2" destOrd="0" presId="urn:microsoft.com/office/officeart/2005/8/layout/radial5"/>
    <dgm:cxn modelId="{716BC891-51A9-4FA5-8152-602C192C28E7}" type="presParOf" srcId="{1354430D-426D-4888-B342-0D2E27589754}" destId="{286F0C9D-C682-4A6F-A986-67C6B5C7AF86}" srcOrd="3" destOrd="0" presId="urn:microsoft.com/office/officeart/2005/8/layout/radial5"/>
    <dgm:cxn modelId="{F6BA6F2B-17D6-4AE3-A640-8717ADD816ED}" type="presParOf" srcId="{286F0C9D-C682-4A6F-A986-67C6B5C7AF86}" destId="{F423294D-F5D3-4298-B805-3082EB9B94E9}" srcOrd="0" destOrd="0" presId="urn:microsoft.com/office/officeart/2005/8/layout/radial5"/>
    <dgm:cxn modelId="{099C55E7-B36D-4233-86E9-4B99D5C27A8F}" type="presParOf" srcId="{1354430D-426D-4888-B342-0D2E27589754}" destId="{A7DC2537-CDCB-45B0-AB60-320229354A6F}" srcOrd="4" destOrd="0" presId="urn:microsoft.com/office/officeart/2005/8/layout/radial5"/>
    <dgm:cxn modelId="{818894CC-48B5-4E72-B7A2-4F424EB896AD}" type="presParOf" srcId="{1354430D-426D-4888-B342-0D2E27589754}" destId="{97F1A336-6DF4-45E8-8804-7DE5C8E59B93}" srcOrd="5" destOrd="0" presId="urn:microsoft.com/office/officeart/2005/8/layout/radial5"/>
    <dgm:cxn modelId="{350AF96F-CD34-449C-821B-92016A1AF065}" type="presParOf" srcId="{97F1A336-6DF4-45E8-8804-7DE5C8E59B93}" destId="{B745FAE6-9A0F-44F0-9E35-C1455E8F6170}" srcOrd="0" destOrd="0" presId="urn:microsoft.com/office/officeart/2005/8/layout/radial5"/>
    <dgm:cxn modelId="{812782AB-7F7E-42EC-AB91-98FE30B1EF26}" type="presParOf" srcId="{1354430D-426D-4888-B342-0D2E27589754}" destId="{0E185035-DC33-4B63-AF9C-C198AB7D1AA8}" srcOrd="6" destOrd="0" presId="urn:microsoft.com/office/officeart/2005/8/layout/radial5"/>
    <dgm:cxn modelId="{839692FF-CFDC-4C06-8473-182526FF4F7A}" type="presParOf" srcId="{1354430D-426D-4888-B342-0D2E27589754}" destId="{FB4465D4-93B0-491F-85BE-E4AC3DE0F7E9}" srcOrd="7" destOrd="0" presId="urn:microsoft.com/office/officeart/2005/8/layout/radial5"/>
    <dgm:cxn modelId="{1FA691CF-4DFE-4697-8B17-3DB22D00F0BE}" type="presParOf" srcId="{FB4465D4-93B0-491F-85BE-E4AC3DE0F7E9}" destId="{0F288485-7997-451C-92FB-5F23927AF203}" srcOrd="0" destOrd="0" presId="urn:microsoft.com/office/officeart/2005/8/layout/radial5"/>
    <dgm:cxn modelId="{2E0D6575-5773-4E32-B911-01E6B07909FF}" type="presParOf" srcId="{1354430D-426D-4888-B342-0D2E27589754}" destId="{B8691F86-3658-4064-998D-0445B1CFFA20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D21C29-71FB-4B4D-9B06-7258E9165D75}">
      <dsp:nvSpPr>
        <dsp:cNvPr id="0" name=""/>
        <dsp:cNvSpPr/>
      </dsp:nvSpPr>
      <dsp:spPr>
        <a:xfrm>
          <a:off x="3229542" y="1827937"/>
          <a:ext cx="1966041" cy="1281593"/>
        </a:xfrm>
        <a:prstGeom prst="ellipse">
          <a:avLst/>
        </a:prstGeom>
        <a:gradFill rotWithShape="1">
          <a:gsLst>
            <a:gs pos="0">
              <a:schemeClr val="accent5">
                <a:tint val="35000"/>
                <a:satMod val="260000"/>
              </a:schemeClr>
            </a:gs>
            <a:gs pos="30000">
              <a:schemeClr val="accent5">
                <a:tint val="38000"/>
                <a:satMod val="260000"/>
              </a:schemeClr>
            </a:gs>
            <a:gs pos="75000">
              <a:schemeClr val="accent5">
                <a:tint val="55000"/>
                <a:satMod val="255000"/>
              </a:schemeClr>
            </a:gs>
            <a:gs pos="100000">
              <a:schemeClr val="accent5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 w="12700" cap="flat" cmpd="sng" algn="ctr">
          <a:solidFill>
            <a:schemeClr val="accent5">
              <a:shade val="70000"/>
              <a:satMod val="15000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000" kern="1200">
              <a:latin typeface="Times New Roman" pitchFamily="18" charset="0"/>
              <a:cs typeface="Times New Roman" pitchFamily="18" charset="0"/>
            </a:rPr>
            <a:t>4 области квалитета</a:t>
          </a:r>
          <a:endParaRPr lang="en-US" sz="2000" kern="1200">
            <a:latin typeface="Times New Roman" pitchFamily="18" charset="0"/>
            <a:cs typeface="Times New Roman" pitchFamily="18" charset="0"/>
          </a:endParaRPr>
        </a:p>
      </dsp:txBody>
      <dsp:txXfrm>
        <a:off x="3517462" y="2015622"/>
        <a:ext cx="1390201" cy="906223"/>
      </dsp:txXfrm>
    </dsp:sp>
    <dsp:sp modelId="{35093F2C-6B21-4A4D-AD60-0B2C3B81F3A5}">
      <dsp:nvSpPr>
        <dsp:cNvPr id="0" name=""/>
        <dsp:cNvSpPr/>
      </dsp:nvSpPr>
      <dsp:spPr>
        <a:xfrm rot="16198937">
          <a:off x="4067501" y="1345089"/>
          <a:ext cx="289562" cy="4357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4110949" y="1475671"/>
        <a:ext cx="202693" cy="261445"/>
      </dsp:txXfrm>
    </dsp:sp>
    <dsp:sp modelId="{C0D3C0DD-9E15-47E3-9087-9D305D9BEF4F}">
      <dsp:nvSpPr>
        <dsp:cNvPr id="0" name=""/>
        <dsp:cNvSpPr/>
      </dsp:nvSpPr>
      <dsp:spPr>
        <a:xfrm>
          <a:off x="3186658" y="0"/>
          <a:ext cx="2050677" cy="1281593"/>
        </a:xfrm>
        <a:prstGeom prst="ellipse">
          <a:avLst/>
        </a:prstGeom>
        <a:gradFill rotWithShape="1">
          <a:gsLst>
            <a:gs pos="0">
              <a:schemeClr val="accent5">
                <a:tint val="35000"/>
                <a:satMod val="260000"/>
              </a:schemeClr>
            </a:gs>
            <a:gs pos="30000">
              <a:schemeClr val="accent5">
                <a:tint val="38000"/>
                <a:satMod val="260000"/>
              </a:schemeClr>
            </a:gs>
            <a:gs pos="75000">
              <a:schemeClr val="accent5">
                <a:tint val="55000"/>
                <a:satMod val="255000"/>
              </a:schemeClr>
            </a:gs>
            <a:gs pos="100000">
              <a:schemeClr val="accent5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 w="12700" cap="flat" cmpd="sng" algn="ctr">
          <a:solidFill>
            <a:schemeClr val="accent5">
              <a:shade val="70000"/>
              <a:satMod val="15000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>
              <a:latin typeface="Times New Roman" pitchFamily="18" charset="0"/>
              <a:cs typeface="Times New Roman" pitchFamily="18" charset="0"/>
            </a:rPr>
            <a:t>В</a:t>
          </a:r>
          <a:r>
            <a:rPr lang="sr-Cyrl-RS" sz="2000" kern="1200">
              <a:latin typeface="Times New Roman" pitchFamily="18" charset="0"/>
              <a:cs typeface="Times New Roman" pitchFamily="18" charset="0"/>
            </a:rPr>
            <a:t>аспитно – образовни рад</a:t>
          </a:r>
          <a:endParaRPr lang="en-US" sz="2000" kern="1200">
            <a:latin typeface="Times New Roman" pitchFamily="18" charset="0"/>
            <a:cs typeface="Times New Roman" pitchFamily="18" charset="0"/>
          </a:endParaRPr>
        </a:p>
      </dsp:txBody>
      <dsp:txXfrm>
        <a:off x="3486973" y="187685"/>
        <a:ext cx="1450047" cy="906223"/>
      </dsp:txXfrm>
    </dsp:sp>
    <dsp:sp modelId="{286F0C9D-C682-4A6F-A986-67C6B5C7AF86}">
      <dsp:nvSpPr>
        <dsp:cNvPr id="0" name=""/>
        <dsp:cNvSpPr/>
      </dsp:nvSpPr>
      <dsp:spPr>
        <a:xfrm rot="39943">
          <a:off x="5309773" y="2265212"/>
          <a:ext cx="275509" cy="4357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5309776" y="2351880"/>
        <a:ext cx="192856" cy="261445"/>
      </dsp:txXfrm>
    </dsp:sp>
    <dsp:sp modelId="{A7DC2537-CDCB-45B0-AB60-320229354A6F}">
      <dsp:nvSpPr>
        <dsp:cNvPr id="0" name=""/>
        <dsp:cNvSpPr/>
      </dsp:nvSpPr>
      <dsp:spPr>
        <a:xfrm>
          <a:off x="5715040" y="1857398"/>
          <a:ext cx="2066095" cy="1281593"/>
        </a:xfrm>
        <a:prstGeom prst="ellipse">
          <a:avLst/>
        </a:prstGeom>
        <a:gradFill rotWithShape="1">
          <a:gsLst>
            <a:gs pos="0">
              <a:schemeClr val="accent5">
                <a:tint val="35000"/>
                <a:satMod val="260000"/>
              </a:schemeClr>
            </a:gs>
            <a:gs pos="30000">
              <a:schemeClr val="accent5">
                <a:tint val="38000"/>
                <a:satMod val="260000"/>
              </a:schemeClr>
            </a:gs>
            <a:gs pos="75000">
              <a:schemeClr val="accent5">
                <a:tint val="55000"/>
                <a:satMod val="255000"/>
              </a:schemeClr>
            </a:gs>
            <a:gs pos="100000">
              <a:schemeClr val="accent5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 w="12700" cap="flat" cmpd="sng" algn="ctr">
          <a:solidFill>
            <a:schemeClr val="accent5">
              <a:shade val="70000"/>
              <a:satMod val="15000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>
              <a:latin typeface="Times New Roman" pitchFamily="18" charset="0"/>
              <a:cs typeface="Times New Roman" pitchFamily="18" charset="0"/>
            </a:rPr>
            <a:t>П</a:t>
          </a:r>
          <a:r>
            <a:rPr lang="sr-Cyrl-RS" sz="2000" kern="1200">
              <a:latin typeface="Times New Roman" pitchFamily="18" charset="0"/>
              <a:cs typeface="Times New Roman" pitchFamily="18" charset="0"/>
            </a:rPr>
            <a:t>одршка деци и породици</a:t>
          </a:r>
          <a:endParaRPr lang="en-US" sz="2000" kern="1200">
            <a:latin typeface="Times New Roman" pitchFamily="18" charset="0"/>
            <a:cs typeface="Times New Roman" pitchFamily="18" charset="0"/>
          </a:endParaRPr>
        </a:p>
      </dsp:txBody>
      <dsp:txXfrm>
        <a:off x="6017613" y="2045083"/>
        <a:ext cx="1460949" cy="906223"/>
      </dsp:txXfrm>
    </dsp:sp>
    <dsp:sp modelId="{97F1A336-6DF4-45E8-8804-7DE5C8E59B93}">
      <dsp:nvSpPr>
        <dsp:cNvPr id="0" name=""/>
        <dsp:cNvSpPr/>
      </dsp:nvSpPr>
      <dsp:spPr>
        <a:xfrm rot="5299011">
          <a:off x="4110305" y="3125637"/>
          <a:ext cx="255925" cy="4357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4147566" y="3174413"/>
        <a:ext cx="179148" cy="261445"/>
      </dsp:txXfrm>
    </dsp:sp>
    <dsp:sp modelId="{0E185035-DC33-4B63-AF9C-C198AB7D1AA8}">
      <dsp:nvSpPr>
        <dsp:cNvPr id="0" name=""/>
        <dsp:cNvSpPr/>
      </dsp:nvSpPr>
      <dsp:spPr>
        <a:xfrm>
          <a:off x="2795585" y="3592031"/>
          <a:ext cx="2937630" cy="1281593"/>
        </a:xfrm>
        <a:prstGeom prst="ellipse">
          <a:avLst/>
        </a:prstGeom>
        <a:gradFill rotWithShape="1">
          <a:gsLst>
            <a:gs pos="0">
              <a:schemeClr val="accent5">
                <a:tint val="35000"/>
                <a:satMod val="260000"/>
              </a:schemeClr>
            </a:gs>
            <a:gs pos="30000">
              <a:schemeClr val="accent5">
                <a:tint val="38000"/>
                <a:satMod val="260000"/>
              </a:schemeClr>
            </a:gs>
            <a:gs pos="75000">
              <a:schemeClr val="accent5">
                <a:tint val="55000"/>
                <a:satMod val="255000"/>
              </a:schemeClr>
            </a:gs>
            <a:gs pos="100000">
              <a:schemeClr val="accent5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 w="12700" cap="flat" cmpd="sng" algn="ctr">
          <a:solidFill>
            <a:schemeClr val="accent5">
              <a:shade val="70000"/>
              <a:satMod val="15000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>
              <a:latin typeface="Times New Roman" pitchFamily="18" charset="0"/>
              <a:cs typeface="Times New Roman" pitchFamily="18" charset="0"/>
            </a:rPr>
            <a:t>П</a:t>
          </a:r>
          <a:r>
            <a:rPr lang="sr-Cyrl-RS" sz="2000" kern="1200">
              <a:latin typeface="Times New Roman" pitchFamily="18" charset="0"/>
              <a:cs typeface="Times New Roman" pitchFamily="18" charset="0"/>
            </a:rPr>
            <a:t>рофесионална заједница учења</a:t>
          </a:r>
          <a:endParaRPr lang="en-US" sz="2000" kern="1200">
            <a:latin typeface="Times New Roman" pitchFamily="18" charset="0"/>
            <a:cs typeface="Times New Roman" pitchFamily="18" charset="0"/>
          </a:endParaRPr>
        </a:p>
      </dsp:txBody>
      <dsp:txXfrm>
        <a:off x="3225791" y="3779716"/>
        <a:ext cx="2077218" cy="906223"/>
      </dsp:txXfrm>
    </dsp:sp>
    <dsp:sp modelId="{FB4465D4-93B0-491F-85BE-E4AC3DE0F7E9}">
      <dsp:nvSpPr>
        <dsp:cNvPr id="0" name=""/>
        <dsp:cNvSpPr/>
      </dsp:nvSpPr>
      <dsp:spPr>
        <a:xfrm rot="10764144">
          <a:off x="2730449" y="2264482"/>
          <a:ext cx="352793" cy="4357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2836284" y="2351078"/>
        <a:ext cx="246955" cy="261445"/>
      </dsp:txXfrm>
    </dsp:sp>
    <dsp:sp modelId="{B8691F86-3658-4064-998D-0445B1CFFA20}">
      <dsp:nvSpPr>
        <dsp:cNvPr id="0" name=""/>
        <dsp:cNvSpPr/>
      </dsp:nvSpPr>
      <dsp:spPr>
        <a:xfrm>
          <a:off x="214315" y="1857385"/>
          <a:ext cx="2349955" cy="1281593"/>
        </a:xfrm>
        <a:prstGeom prst="ellipse">
          <a:avLst/>
        </a:prstGeom>
        <a:gradFill rotWithShape="1">
          <a:gsLst>
            <a:gs pos="0">
              <a:schemeClr val="accent5">
                <a:tint val="35000"/>
                <a:satMod val="260000"/>
              </a:schemeClr>
            </a:gs>
            <a:gs pos="30000">
              <a:schemeClr val="accent5">
                <a:tint val="38000"/>
                <a:satMod val="260000"/>
              </a:schemeClr>
            </a:gs>
            <a:gs pos="75000">
              <a:schemeClr val="accent5">
                <a:tint val="55000"/>
                <a:satMod val="255000"/>
              </a:schemeClr>
            </a:gs>
            <a:gs pos="100000">
              <a:schemeClr val="accent5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 w="12700" cap="flat" cmpd="sng" algn="ctr">
          <a:solidFill>
            <a:schemeClr val="accent5">
              <a:shade val="70000"/>
              <a:satMod val="15000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>
              <a:latin typeface="Times New Roman" pitchFamily="18" charset="0"/>
              <a:cs typeface="Times New Roman" pitchFamily="18" charset="0"/>
            </a:rPr>
            <a:t>У</a:t>
          </a:r>
          <a:r>
            <a:rPr lang="sr-Cyrl-RS" sz="2000" kern="1200">
              <a:latin typeface="Times New Roman" pitchFamily="18" charset="0"/>
              <a:cs typeface="Times New Roman" pitchFamily="18" charset="0"/>
            </a:rPr>
            <a:t>прављање и организација</a:t>
          </a:r>
          <a:endParaRPr lang="en-US" sz="2000" kern="1200">
            <a:latin typeface="Times New Roman" pitchFamily="18" charset="0"/>
            <a:cs typeface="Times New Roman" pitchFamily="18" charset="0"/>
          </a:endParaRPr>
        </a:p>
      </dsp:txBody>
      <dsp:txXfrm>
        <a:off x="558458" y="2045070"/>
        <a:ext cx="1661669" cy="9062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106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3852FC47-3E2D-4A49-81DF-3BBD714EC9A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C05506-558E-444B-89D0-930923000D8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852FC47-3E2D-4A49-81DF-3BBD714EC9A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C05506-558E-444B-89D0-930923000D8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3852FC47-3E2D-4A49-81DF-3BBD714EC9A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C05506-558E-444B-89D0-930923000D8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2FC47-3E2D-4A49-81DF-3BBD714EC9A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05506-558E-444B-89D0-930923000D8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2FC47-3E2D-4A49-81DF-3BBD714EC9A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05506-558E-444B-89D0-930923000D8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852FC47-3E2D-4A49-81DF-3BBD714EC9A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C05506-558E-444B-89D0-930923000D8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2FC47-3E2D-4A49-81DF-3BBD714EC9A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05506-558E-444B-89D0-930923000D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852FC47-3E2D-4A49-81DF-3BBD714EC9A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C05506-558E-444B-89D0-930923000D83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852FC47-3E2D-4A49-81DF-3BBD714EC9A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C05506-558E-444B-89D0-930923000D83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2FC47-3E2D-4A49-81DF-3BBD714EC9A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05506-558E-444B-89D0-930923000D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2FC47-3E2D-4A49-81DF-3BBD714EC9A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05506-558E-444B-89D0-930923000D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852FC47-3E2D-4A49-81DF-3BBD714EC9AE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C05506-558E-444B-89D0-930923000D8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3108" y="2000240"/>
            <a:ext cx="6572296" cy="1643074"/>
          </a:xfrm>
        </p:spPr>
        <p:txBody>
          <a:bodyPr>
            <a:normAutofit/>
          </a:bodyPr>
          <a:lstStyle/>
          <a:p>
            <a:pPr algn="ctr"/>
            <a:r>
              <a:rPr lang="sr-Cyrl-RS" sz="44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САМОВРЕДНОВАЊЕ                      ВРТИЋА</a:t>
            </a:r>
            <a:endParaRPr lang="en-US" sz="440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r-Cyrl-RS" sz="36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ПУ ,,УБ”</a:t>
            </a:r>
            <a:endParaRPr lang="en-US" sz="360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Cyrl-RS" sz="400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ШТА ЈЕ КВАЛИТЕТ  ПУ?</a:t>
            </a:r>
            <a:endParaRPr lang="en-US" sz="400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57364"/>
            <a:ext cx="7467600" cy="4616588"/>
          </a:xfrm>
        </p:spPr>
        <p:txBody>
          <a:bodyPr>
            <a:normAutofit/>
          </a:bodyPr>
          <a:lstStyle/>
          <a:p>
            <a:r>
              <a:rPr lang="sr-Cyrl-RS" sz="28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Квалитет у васпитању и образовању је континуирани процес који обезбеђује испуњење договорених стандарда.</a:t>
            </a:r>
          </a:p>
          <a:p>
            <a:endParaRPr lang="sr-Cyrl-RS" sz="2800">
              <a:latin typeface="Times New Roman" pitchFamily="18" charset="0"/>
              <a:cs typeface="Times New Roman" pitchFamily="18" charset="0"/>
            </a:endParaRPr>
          </a:p>
          <a:p>
            <a:r>
              <a:rPr lang="sr-Cyrl-RS" sz="28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Сви учесници васпитно- образовног система : васпитачи, медицинске сестре –васпитачи, запослени установи, родитељи, породице и припадници локалне заједнице треба да буду свесни властите одговорности за квалитет васпитања и образовања.</a:t>
            </a:r>
            <a:endParaRPr lang="en-US" sz="280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sz="360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САМОВРЕДНОВАЊЕ</a:t>
            </a:r>
            <a:endParaRPr lang="en-US" sz="360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143116"/>
            <a:ext cx="7467600" cy="4330836"/>
          </a:xfrm>
        </p:spPr>
        <p:txBody>
          <a:bodyPr/>
          <a:lstStyle/>
          <a:p>
            <a:r>
              <a:rPr lang="ru-RU" sz="32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sr-Cyrl-RS" sz="32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век започињемо са три важна питања</a:t>
            </a:r>
          </a:p>
          <a:p>
            <a:endParaRPr lang="sr-Cyrl-RS" sz="320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sr-Cyrl-RS" sz="32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 чему сам добар/ смо добри?</a:t>
            </a:r>
          </a:p>
          <a:p>
            <a:r>
              <a:rPr lang="sr-Cyrl-RS" sz="32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 чему могу/можемо бити бољи?</a:t>
            </a:r>
          </a:p>
          <a:p>
            <a:r>
              <a:rPr lang="sr-Cyrl-RS" sz="32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 и како може да ми/ нам помогне?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500042"/>
            <a:ext cx="6172200" cy="928694"/>
          </a:xfrm>
        </p:spPr>
        <p:txBody>
          <a:bodyPr>
            <a:noAutofit/>
          </a:bodyPr>
          <a:lstStyle/>
          <a:p>
            <a:r>
              <a:rPr lang="sr-Cyrl-RS" sz="360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САМОВРЕДНОВАЊЕ ЈЕ:</a:t>
            </a:r>
            <a:br>
              <a:rPr lang="sr-Cyrl-RS" sz="360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60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57422" y="2071678"/>
            <a:ext cx="6172200" cy="2586046"/>
          </a:xfrm>
        </p:spPr>
        <p:txBody>
          <a:bodyPr>
            <a:noAutofit/>
          </a:bodyPr>
          <a:lstStyle/>
          <a:p>
            <a:pPr>
              <a:buFont typeface="Arial" charset="0"/>
              <a:buChar char="•"/>
            </a:pPr>
            <a:r>
              <a:rPr lang="ru-RU" sz="36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sr-Cyrl-RS" sz="36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роцес унапређивања квалитета рада изнутра.</a:t>
            </a:r>
          </a:p>
          <a:p>
            <a:pPr>
              <a:buFont typeface="Arial" charset="0"/>
              <a:buChar char="•"/>
            </a:pPr>
            <a:r>
              <a:rPr lang="sr-Cyrl-RS" sz="36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Праћење и вредновање квалитета</a:t>
            </a:r>
          </a:p>
          <a:p>
            <a:pPr>
              <a:buFont typeface="Arial" charset="0"/>
              <a:buChar char="•"/>
            </a:pPr>
            <a:r>
              <a:rPr lang="ru-RU" sz="36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sr-Cyrl-RS" sz="36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напређивање праксе</a:t>
            </a:r>
            <a:endParaRPr lang="en-US" sz="360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428604"/>
            <a:ext cx="6172200" cy="2643206"/>
          </a:xfrm>
        </p:spPr>
        <p:txBody>
          <a:bodyPr>
            <a:normAutofit fontScale="90000"/>
          </a:bodyPr>
          <a:lstStyle/>
          <a:p>
            <a:r>
              <a:rPr lang="sr-Cyrl-RS" sz="36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Сврха самовредновања је</a:t>
            </a:r>
            <a:r>
              <a:rPr lang="sr-Cyrl-RS" sz="3600">
                <a:solidFill>
                  <a:srgbClr val="7030A0"/>
                </a:solidFill>
              </a:rPr>
              <a:t>:</a:t>
            </a:r>
            <a:br>
              <a:rPr lang="sr-Cyrl-RS" sz="2800">
                <a:solidFill>
                  <a:srgbClr val="7030A0"/>
                </a:solidFill>
              </a:rPr>
            </a:br>
            <a:r>
              <a:rPr lang="sr-Cyrl-RS" sz="28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да  деца добију најквалитетнију могућу негу, исхрану, превентивно- здравствену и социјалну заштиту, васпитање и образовање.</a:t>
            </a:r>
            <a:endParaRPr lang="en-US" sz="280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5984" y="3571876"/>
            <a:ext cx="6172200" cy="2428892"/>
          </a:xfrm>
        </p:spPr>
        <p:txBody>
          <a:bodyPr>
            <a:noAutofit/>
          </a:bodyPr>
          <a:lstStyle/>
          <a:p>
            <a:r>
              <a:rPr lang="sr-Cyrl-RS" sz="320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Самовредновање доноси добробит за</a:t>
            </a:r>
          </a:p>
          <a:p>
            <a:r>
              <a:rPr lang="sr-Cyrl-RS" sz="280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*децу</a:t>
            </a:r>
          </a:p>
          <a:p>
            <a:r>
              <a:rPr lang="ru-RU" sz="280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*з</a:t>
            </a:r>
            <a:r>
              <a:rPr lang="sr-Cyrl-RS" sz="280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апослене</a:t>
            </a:r>
          </a:p>
          <a:p>
            <a:r>
              <a:rPr lang="sr-Cyrl-RS" sz="280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*предшколску установу</a:t>
            </a:r>
          </a:p>
          <a:p>
            <a:r>
              <a:rPr lang="ru-RU" sz="280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*п</a:t>
            </a:r>
            <a:r>
              <a:rPr lang="sr-Cyrl-RS" sz="280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ланира и покреће промене</a:t>
            </a:r>
            <a:endParaRPr lang="en-US" sz="280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r-Cyrl-RS" sz="360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 САМОВРЕДНОВАЊУ УЧЕСТВУЈУ</a:t>
            </a:r>
            <a:r>
              <a:rPr lang="sr-Cyrl-RS" sz="320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320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071678"/>
            <a:ext cx="7467600" cy="4402274"/>
          </a:xfrm>
        </p:spPr>
        <p:txBody>
          <a:bodyPr>
            <a:normAutofit/>
          </a:bodyPr>
          <a:lstStyle/>
          <a:p>
            <a:r>
              <a:rPr lang="ru-RU" sz="32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sr-Cyrl-RS" sz="32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ви запослени у установи</a:t>
            </a:r>
          </a:p>
          <a:p>
            <a:r>
              <a:rPr lang="ru-RU" sz="32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sr-Cyrl-RS" sz="32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еца</a:t>
            </a:r>
          </a:p>
          <a:p>
            <a:r>
              <a:rPr lang="ru-RU" sz="32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sr-Cyrl-RS" sz="32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одитељи</a:t>
            </a:r>
          </a:p>
          <a:p>
            <a:r>
              <a:rPr lang="ru-RU" sz="32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sr-Cyrl-RS" sz="32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правни одбор</a:t>
            </a:r>
          </a:p>
          <a:p>
            <a:r>
              <a:rPr lang="ru-RU" sz="32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sr-Cyrl-RS" sz="32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редставник локалне заједнице</a:t>
            </a:r>
            <a:endParaRPr lang="en-US" sz="320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>
            <a:normAutofit/>
          </a:bodyPr>
          <a:lstStyle/>
          <a:p>
            <a:pPr algn="ctr"/>
            <a:r>
              <a:rPr lang="sr-Cyrl-RS" sz="320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ШТА ЖЕЛИМО ДА ПОСТИГНЕМО?</a:t>
            </a:r>
            <a:endParaRPr lang="en-US" sz="320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28736"/>
            <a:ext cx="7467600" cy="5045216"/>
          </a:xfrm>
        </p:spPr>
        <p:txBody>
          <a:bodyPr>
            <a:normAutofit lnSpcReduction="10000"/>
          </a:bodyPr>
          <a:lstStyle/>
          <a:p>
            <a:r>
              <a:rPr lang="ru-RU" sz="26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sr-Cyrl-RS" sz="26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ружају се повратне информације запосленима о њиховом раду.</a:t>
            </a:r>
          </a:p>
          <a:p>
            <a:r>
              <a:rPr lang="ru-RU" sz="26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sr-Cyrl-RS" sz="26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ружа податке за даљи развој установе.</a:t>
            </a:r>
          </a:p>
          <a:p>
            <a:r>
              <a:rPr lang="ru-RU" sz="26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sr-Cyrl-RS" sz="26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обољшава професионалне компетенције запослених.</a:t>
            </a:r>
          </a:p>
          <a:p>
            <a:r>
              <a:rPr lang="ru-RU" sz="26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sr-Cyrl-RS" sz="26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омаже да рад буде ефикаснији.</a:t>
            </a:r>
          </a:p>
          <a:p>
            <a:r>
              <a:rPr lang="sr-Cyrl-RS" sz="26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побољшава рад стручних тела и тимова.</a:t>
            </a:r>
          </a:p>
          <a:p>
            <a:r>
              <a:rPr lang="ru-RU" sz="26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sr-Cyrl-RS" sz="26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ружа информације за  за привлачење нових родитеља.</a:t>
            </a:r>
          </a:p>
          <a:p>
            <a:r>
              <a:rPr lang="ru-RU" sz="26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sr-Cyrl-RS" sz="26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роверава ефекте пројекта или иновација у пракси.</a:t>
            </a:r>
          </a:p>
          <a:p>
            <a:r>
              <a:rPr lang="ru-RU" sz="26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sr-Cyrl-RS" sz="26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омаже у припреми за спољашње вредновање.</a:t>
            </a:r>
          </a:p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r-Cyrl-RS" sz="360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СТАНДАРДИ  КВАЛИТЕТА  РАДА  ПУ</a:t>
            </a:r>
            <a:endParaRPr lang="en-US" sz="360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28596" y="1571612"/>
          <a:ext cx="7929618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sz="320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ВРЕДНОВАЊЕ  КОМПЕТЕНТНОСТИ ВАСПИТАЧА</a:t>
            </a:r>
            <a:endParaRPr lang="en-US" sz="320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285992"/>
            <a:ext cx="7467600" cy="4187960"/>
          </a:xfrm>
        </p:spPr>
        <p:txBody>
          <a:bodyPr>
            <a:normAutofit/>
          </a:bodyPr>
          <a:lstStyle/>
          <a:p>
            <a:r>
              <a:rPr lang="sr-Cyrl-RS" sz="32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Непосредни рад са децом</a:t>
            </a:r>
          </a:p>
          <a:p>
            <a:r>
              <a:rPr lang="ru-RU" sz="32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sr-Cyrl-RS" sz="32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азвијање сарадње и заједнице учења</a:t>
            </a:r>
          </a:p>
          <a:p>
            <a:r>
              <a:rPr lang="ru-RU" sz="32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sr-Cyrl-RS" sz="32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азвијање професионалне праксе</a:t>
            </a:r>
            <a:endParaRPr lang="en-US" sz="320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ПРОФЕСИОНАЛНА УЛОГА  ВАСПИТАЧА ПО  Г.У.  РЕАЛИЗУЈЕ СЕ КРОЗ:</a:t>
            </a:r>
            <a:endParaRPr lang="en-US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143116"/>
            <a:ext cx="7467600" cy="4330836"/>
          </a:xfrm>
        </p:spPr>
        <p:txBody>
          <a:bodyPr>
            <a:normAutofit/>
          </a:bodyPr>
          <a:lstStyle/>
          <a:p>
            <a:r>
              <a:rPr lang="ru-RU" sz="28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sr-Cyrl-RS" sz="28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одручје непосредног васпитно образовног рада</a:t>
            </a:r>
          </a:p>
          <a:p>
            <a:r>
              <a:rPr lang="ru-RU" sz="28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sr-Cyrl-RS" sz="28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одручје развијања програма</a:t>
            </a:r>
          </a:p>
          <a:p>
            <a:r>
              <a:rPr lang="ru-RU" sz="28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sr-Cyrl-RS" sz="28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одручје професионалног развоја</a:t>
            </a:r>
          </a:p>
          <a:p>
            <a:r>
              <a:rPr lang="ru-RU" sz="28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sr-Cyrl-RS" sz="28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одручје професионалног јавног деловања</a:t>
            </a:r>
            <a:endParaRPr lang="en-US" sz="280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ПИТАЊА КОЈА СЕБИ  ПОСТАВЉА ПУ У ПРОЦЕСУ САМОВРЕДНОВАЊА</a:t>
            </a:r>
            <a:endParaRPr lang="en-US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428868"/>
            <a:ext cx="7467600" cy="4045084"/>
          </a:xfrm>
        </p:spPr>
        <p:txBody>
          <a:bodyPr>
            <a:normAutofit/>
          </a:bodyPr>
          <a:lstStyle/>
          <a:p>
            <a:r>
              <a:rPr lang="sr-Cyrl-RS" sz="26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Колико је добра наша ПУ?</a:t>
            </a:r>
          </a:p>
          <a:p>
            <a:r>
              <a:rPr lang="sr-Cyrl-RS" sz="26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Које смо исходе постигли?</a:t>
            </a:r>
          </a:p>
          <a:p>
            <a:r>
              <a:rPr lang="sr-Cyrl-RS" sz="26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Колико добро задовољавамо потребе наше ПУ?</a:t>
            </a:r>
          </a:p>
          <a:p>
            <a:r>
              <a:rPr lang="sr-Cyrl-RS" sz="26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Колико је добро васпитање које пружамо?</a:t>
            </a:r>
          </a:p>
          <a:p>
            <a:r>
              <a:rPr lang="sr-Cyrl-RS" sz="26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Које су наше могућности, капацитети и ресурси за унапређење?</a:t>
            </a:r>
            <a:endParaRPr lang="en-US" sz="260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86</TotalTime>
  <Words>337</Words>
  <Application>Microsoft Office PowerPoint</Application>
  <PresentationFormat>Projekcija na ekranu (4:3)</PresentationFormat>
  <Paragraphs>58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11</vt:i4>
      </vt:variant>
    </vt:vector>
  </HeadingPairs>
  <TitlesOfParts>
    <vt:vector size="12" baseType="lpstr">
      <vt:lpstr>Oriel</vt:lpstr>
      <vt:lpstr>САМОВРЕДНОВАЊЕ                      ВРТИЋА</vt:lpstr>
      <vt:lpstr>ШТА ЈЕ КВАЛИТЕТ  ПУ?</vt:lpstr>
      <vt:lpstr>САМОВРЕДНОВАЊЕ</vt:lpstr>
      <vt:lpstr>САМОВРЕДНОВАЊЕ ЈЕ: </vt:lpstr>
      <vt:lpstr>Сврха самовредновања је: да  деца добију најквалитетнију могућу негу, исхрану, превентивно- здравствену и социјалну заштиту, васпитање и образовање.</vt:lpstr>
      <vt:lpstr>У САМОВРЕДНОВАЊУ УЧЕСТВУЈУ:</vt:lpstr>
      <vt:lpstr>ШТА ЖЕЛИМО ДА ПОСТИГНЕМО?</vt:lpstr>
      <vt:lpstr>СТАНДАРДИ  КВАЛИТЕТА  РАДА  ПУ</vt:lpstr>
      <vt:lpstr>ВРЕДНОВАЊЕ  КОМПЕТЕНТНОСТИ ВАСПИТАЧА</vt:lpstr>
      <vt:lpstr>ПРОФЕСИОНАЛНА УЛОГА  ВАСПИТАЧА ПО  Г.У.  РЕАЛИЗУЈЕ СЕ КРОЗ:</vt:lpstr>
      <vt:lpstr>ПИТАЊА КОЈА СЕБИ  ПОСТАВЉА ПУ У ПРОЦЕСУ САМОВРЕДНОВАЊА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САМОВРЕДНОВАЊЕ                      ВРТИЋА</dc:title>
  <dc:creator>Korisnik</dc:creator>
  <cp:lastModifiedBy>Cope BvB</cp:lastModifiedBy>
  <cp:revision>11</cp:revision>
  <dcterms:created xsi:type="dcterms:W3CDTF">2022-11-18T20:34:48Z</dcterms:created>
  <dcterms:modified xsi:type="dcterms:W3CDTF">2022-11-22T12:22:17Z</dcterms:modified>
</cp:coreProperties>
</file>