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44" r:id="rId2"/>
  </p:sldMasterIdLst>
  <p:notesMasterIdLst>
    <p:notesMasterId r:id="rId42"/>
  </p:notesMasterIdLst>
  <p:sldIdLst>
    <p:sldId id="349" r:id="rId3"/>
    <p:sldId id="348" r:id="rId4"/>
    <p:sldId id="350" r:id="rId5"/>
    <p:sldId id="257" r:id="rId6"/>
    <p:sldId id="258" r:id="rId7"/>
    <p:sldId id="299" r:id="rId8"/>
    <p:sldId id="298" r:id="rId9"/>
    <p:sldId id="311" r:id="rId10"/>
    <p:sldId id="296" r:id="rId11"/>
    <p:sldId id="323" r:id="rId12"/>
    <p:sldId id="325" r:id="rId13"/>
    <p:sldId id="334" r:id="rId14"/>
    <p:sldId id="335" r:id="rId15"/>
    <p:sldId id="336" r:id="rId16"/>
    <p:sldId id="319" r:id="rId17"/>
    <p:sldId id="313" r:id="rId18"/>
    <p:sldId id="315" r:id="rId19"/>
    <p:sldId id="337" r:id="rId20"/>
    <p:sldId id="332" r:id="rId21"/>
    <p:sldId id="346" r:id="rId22"/>
    <p:sldId id="318" r:id="rId23"/>
    <p:sldId id="352" r:id="rId24"/>
    <p:sldId id="353" r:id="rId25"/>
    <p:sldId id="354" r:id="rId26"/>
    <p:sldId id="340" r:id="rId27"/>
    <p:sldId id="338" r:id="rId28"/>
    <p:sldId id="306" r:id="rId29"/>
    <p:sldId id="307" r:id="rId30"/>
    <p:sldId id="312" r:id="rId31"/>
    <p:sldId id="341" r:id="rId32"/>
    <p:sldId id="343" r:id="rId33"/>
    <p:sldId id="344" r:id="rId34"/>
    <p:sldId id="357" r:id="rId35"/>
    <p:sldId id="272" r:id="rId36"/>
    <p:sldId id="274" r:id="rId37"/>
    <p:sldId id="275" r:id="rId38"/>
    <p:sldId id="280" r:id="rId39"/>
    <p:sldId id="281" r:id="rId40"/>
    <p:sldId id="293" r:id="rId41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453" autoAdjust="0"/>
  </p:normalViewPr>
  <p:slideViewPr>
    <p:cSldViewPr>
      <p:cViewPr>
        <p:scale>
          <a:sx n="62" d="100"/>
          <a:sy n="62" d="100"/>
        </p:scale>
        <p:origin x="-1596" y="-1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A9E746-3927-4CA4-A436-8F6C18A46CF1}" type="datetimeFigureOut">
              <a:rPr lang="en-US" smtClean="0"/>
              <a:pPr/>
              <a:t>23-Nov-23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2F629D-D971-4FE1-9ED6-D91B5C9E55D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2F629D-D971-4FE1-9ED6-D91B5C9E55DB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1C4829F-FC31-4D59-8E39-4068FB8F3403}" type="datetimeFigureOut">
              <a:rPr lang="sr-Latn-RS" smtClean="0"/>
              <a:pPr/>
              <a:t>23.11.2023.</a:t>
            </a:fld>
            <a:endParaRPr lang="sr-Latn-R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sr-Latn-R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78CC2AB-424E-4638-B702-8B736D2165D0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1C4829F-FC31-4D59-8E39-4068FB8F3403}" type="datetimeFigureOut">
              <a:rPr lang="sr-Latn-RS" smtClean="0"/>
              <a:pPr/>
              <a:t>23.11.2023.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8CC2AB-424E-4638-B702-8B736D2165D0}" type="slidenum">
              <a:rPr lang="sr-Latn-RS" smtClean="0"/>
              <a:pPr/>
              <a:t>‹#›</a:t>
            </a:fld>
            <a:endParaRPr lang="sr-Latn-R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1C4829F-FC31-4D59-8E39-4068FB8F3403}" type="datetimeFigureOut">
              <a:rPr lang="sr-Latn-RS" smtClean="0"/>
              <a:pPr/>
              <a:t>23.11.2023.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8CC2AB-424E-4638-B702-8B736D2165D0}" type="slidenum">
              <a:rPr lang="sr-Latn-RS" smtClean="0"/>
              <a:pPr/>
              <a:t>‹#›</a:t>
            </a:fld>
            <a:endParaRPr lang="sr-Latn-R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1C4829F-FC31-4D59-8E39-4068FB8F3403}" type="datetimeFigureOut">
              <a:rPr lang="sr-Latn-RS" smtClean="0"/>
              <a:pPr/>
              <a:t>23.11.2023.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8CC2AB-424E-4638-B702-8B736D2165D0}" type="slidenum">
              <a:rPr lang="sr-Latn-RS" smtClean="0"/>
              <a:pPr/>
              <a:t>‹#›</a:t>
            </a:fld>
            <a:endParaRPr lang="sr-Latn-R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1C4829F-FC31-4D59-8E39-4068FB8F3403}" type="datetimeFigureOut">
              <a:rPr lang="sr-Latn-RS" smtClean="0"/>
              <a:pPr/>
              <a:t>23.11.2023.</a:t>
            </a:fld>
            <a:endParaRPr 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r-Lat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8CC2AB-424E-4638-B702-8B736D2165D0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1C4829F-FC31-4D59-8E39-4068FB8F3403}" type="datetimeFigureOut">
              <a:rPr lang="sr-Latn-RS" smtClean="0"/>
              <a:pPr/>
              <a:t>23.11.2023.</a:t>
            </a:fld>
            <a:endParaRPr 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r-Latn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8CC2AB-424E-4638-B702-8B736D2165D0}" type="slidenum">
              <a:rPr lang="sr-Latn-RS" smtClean="0"/>
              <a:pPr/>
              <a:t>‹#›</a:t>
            </a:fld>
            <a:endParaRPr lang="sr-Latn-R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1C4829F-FC31-4D59-8E39-4068FB8F3403}" type="datetimeFigureOut">
              <a:rPr lang="sr-Latn-RS" smtClean="0"/>
              <a:pPr/>
              <a:t>23.11.2023.</a:t>
            </a:fld>
            <a:endParaRPr lang="sr-Latn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8CC2AB-424E-4638-B702-8B736D2165D0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81C4829F-FC31-4D59-8E39-4068FB8F3403}" type="datetimeFigureOut">
              <a:rPr lang="sr-Latn-RS" smtClean="0"/>
              <a:pPr/>
              <a:t>23.11.2023.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8CC2AB-424E-4638-B702-8B736D2165D0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1C4829F-FC31-4D59-8E39-4068FB8F3403}" type="datetimeFigureOut">
              <a:rPr lang="sr-Latn-RS" smtClean="0"/>
              <a:pPr/>
              <a:t>23.11.2023.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78CC2AB-424E-4638-B702-8B736D2165D0}" type="slidenum">
              <a:rPr lang="sr-Latn-RS" smtClean="0"/>
              <a:pPr/>
              <a:t>‹#›</a:t>
            </a:fld>
            <a:endParaRPr lang="sr-Latn-R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1C4829F-FC31-4D59-8E39-4068FB8F3403}" type="datetimeFigureOut">
              <a:rPr lang="sr-Latn-RS" smtClean="0"/>
              <a:pPr/>
              <a:t>23.11.2023.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8CC2AB-424E-4638-B702-8B736D2165D0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1C4829F-FC31-4D59-8E39-4068FB8F3403}" type="datetimeFigureOut">
              <a:rPr lang="sr-Latn-RS" smtClean="0"/>
              <a:pPr/>
              <a:t>23.11.2023.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78CC2AB-424E-4638-B702-8B736D2165D0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4829F-FC31-4D59-8E39-4068FB8F3403}" type="datetimeFigureOut">
              <a:rPr lang="sr-Latn-RS" smtClean="0"/>
              <a:pPr/>
              <a:t>23.11.2023.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CC2AB-424E-4638-B702-8B736D2165D0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4829F-FC31-4D59-8E39-4068FB8F3403}" type="datetimeFigureOut">
              <a:rPr lang="sr-Latn-RS" smtClean="0"/>
              <a:pPr/>
              <a:t>23.11.2023.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CC2AB-424E-4638-B702-8B736D2165D0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4829F-FC31-4D59-8E39-4068FB8F3403}" type="datetimeFigureOut">
              <a:rPr lang="sr-Latn-RS" smtClean="0"/>
              <a:pPr/>
              <a:t>23.11.2023.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CC2AB-424E-4638-B702-8B736D2165D0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4829F-FC31-4D59-8E39-4068FB8F3403}" type="datetimeFigureOut">
              <a:rPr lang="sr-Latn-RS" smtClean="0"/>
              <a:pPr/>
              <a:t>23.11.2023.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CC2AB-424E-4638-B702-8B736D2165D0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4829F-FC31-4D59-8E39-4068FB8F3403}" type="datetimeFigureOut">
              <a:rPr lang="sr-Latn-RS" smtClean="0"/>
              <a:pPr/>
              <a:t>23.11.2023.</a:t>
            </a:fld>
            <a:endParaRPr 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CC2AB-424E-4638-B702-8B736D2165D0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4829F-FC31-4D59-8E39-4068FB8F3403}" type="datetimeFigureOut">
              <a:rPr lang="sr-Latn-RS" smtClean="0"/>
              <a:pPr/>
              <a:t>23.11.2023.</a:t>
            </a:fld>
            <a:endParaRPr 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CC2AB-424E-4638-B702-8B736D2165D0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4829F-FC31-4D59-8E39-4068FB8F3403}" type="datetimeFigureOut">
              <a:rPr lang="sr-Latn-RS" smtClean="0"/>
              <a:pPr/>
              <a:t>23.11.2023.</a:t>
            </a:fld>
            <a:endParaRPr lang="sr-Latn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CC2AB-424E-4638-B702-8B736D2165D0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4829F-FC31-4D59-8E39-4068FB8F3403}" type="datetimeFigureOut">
              <a:rPr lang="sr-Latn-RS" smtClean="0"/>
              <a:pPr/>
              <a:t>23.11.2023.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CC2AB-424E-4638-B702-8B736D2165D0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4829F-FC31-4D59-8E39-4068FB8F3403}" type="datetimeFigureOut">
              <a:rPr lang="sr-Latn-RS" smtClean="0"/>
              <a:pPr/>
              <a:t>23.11.2023.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CC2AB-424E-4638-B702-8B736D2165D0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4829F-FC31-4D59-8E39-4068FB8F3403}" type="datetimeFigureOut">
              <a:rPr lang="sr-Latn-RS" smtClean="0"/>
              <a:pPr/>
              <a:t>23.11.2023.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CC2AB-424E-4638-B702-8B736D2165D0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4829F-FC31-4D59-8E39-4068FB8F3403}" type="datetimeFigureOut">
              <a:rPr lang="sr-Latn-RS" smtClean="0"/>
              <a:pPr/>
              <a:t>23.11.2023.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8CC2AB-424E-4638-B702-8B736D2165D0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81C4829F-FC31-4D59-8E39-4068FB8F3403}" type="datetimeFigureOut">
              <a:rPr lang="sr-Latn-RS" smtClean="0"/>
              <a:pPr/>
              <a:t>23.11.2023.</a:t>
            </a:fld>
            <a:endParaRPr lang="sr-Latn-R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sr-Latn-R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178CC2AB-424E-4638-B702-8B736D2165D0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C4829F-FC31-4D59-8E39-4068FB8F3403}" type="datetimeFigureOut">
              <a:rPr lang="sr-Latn-RS" smtClean="0"/>
              <a:pPr/>
              <a:t>23.11.2023.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8CC2AB-424E-4638-B702-8B736D2165D0}" type="slidenum">
              <a:rPr lang="sr-Latn-RS" smtClean="0"/>
              <a:pPr/>
              <a:t>‹#›</a:t>
            </a:fld>
            <a:endParaRPr lang="sr-Latn-R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392215C-F054-E9B1-E918-08C7CD9C5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04664"/>
            <a:ext cx="7886700" cy="1584176"/>
          </a:xfrm>
        </p:spPr>
        <p:txBody>
          <a:bodyPr>
            <a:normAutofit fontScale="90000"/>
          </a:bodyPr>
          <a:lstStyle/>
          <a:p>
            <a:pPr algn="ctr"/>
            <a:r>
              <a:rPr lang="sr-Cyrl-RS" b="1" dirty="0"/>
              <a:t>   19.НОВЕМБАР</a:t>
            </a:r>
            <a:br>
              <a:rPr lang="sr-Cyrl-RS" b="1" dirty="0"/>
            </a:br>
            <a:r>
              <a:rPr lang="sr-Cyrl-RS" b="1" dirty="0"/>
              <a:t>СВЕТСКИ ДАН БОРБЕ ПРОТИВ НАСИЉА, ЗЛОСТАВЉАЊА И ЗАНЕМАРИВАЊА ДЕЦЕ</a:t>
            </a:r>
            <a:endParaRPr lang="sr-Latn-RS" b="1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5D34305D-7B62-AD8D-B1B2-730055BE37E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63689" y="2329000"/>
            <a:ext cx="5184576" cy="409651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25357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Picture 2" descr="slajd 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slajd 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556792"/>
            <a:ext cx="8229600" cy="3600400"/>
          </a:xfrm>
        </p:spPr>
        <p:txBody>
          <a:bodyPr>
            <a:normAutofit/>
          </a:bodyPr>
          <a:lstStyle/>
          <a:p>
            <a:r>
              <a:rPr lang="sr-Latn-RS" dirty="0" smtClean="0"/>
              <a:t>ЗАШТИТА ДЕЦЕ ОД ЗЛОСТАВЉАЊА И ЗАНЕМАРИВАЊА –ЗАДАТАК СВИХ НАС</a:t>
            </a:r>
            <a:endParaRPr lang="sr-Latn-RS" dirty="0"/>
          </a:p>
        </p:txBody>
      </p:sp>
    </p:spTree>
    <p:extLst>
      <p:ext uri="{BB962C8B-B14F-4D97-AF65-F5344CB8AC3E}">
        <p14:creationId xmlns="" xmlns:p14="http://schemas.microsoft.com/office/powerpoint/2010/main" val="2005883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260649"/>
            <a:ext cx="777240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sr-Cyrl-RS" sz="3600" dirty="0" smtClean="0"/>
              <a:t>	НАСИЉЕ И </a:t>
            </a:r>
            <a:r>
              <a:rPr lang="sr-Latn-RS" sz="3600" dirty="0" smtClean="0"/>
              <a:t>ЗЛОСТАВЉАЊЕ ДЕЦЕ</a:t>
            </a:r>
            <a:r>
              <a:rPr lang="sr-Cyrl-RS" sz="3600" dirty="0" smtClean="0"/>
              <a:t> </a:t>
            </a:r>
            <a:r>
              <a:rPr lang="sr-Latn-RS" sz="3600" dirty="0" smtClean="0"/>
              <a:t>–</a:t>
            </a:r>
            <a:r>
              <a:rPr lang="sr-Cyrl-RS" sz="3600" dirty="0" smtClean="0"/>
              <a:t> </a:t>
            </a:r>
            <a:r>
              <a:rPr lang="sr-Latn-RS" sz="3600" dirty="0" smtClean="0"/>
              <a:t>ДЕФИНИЦИЈА </a:t>
            </a:r>
            <a:r>
              <a:rPr lang="sr-Cyrl-RS" sz="3600" dirty="0" smtClean="0"/>
              <a:t>СЗО</a:t>
            </a:r>
            <a:endParaRPr lang="sr-Latn-R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15616" y="1412776"/>
            <a:ext cx="6840760" cy="4464496"/>
          </a:xfrm>
        </p:spPr>
        <p:txBody>
          <a:bodyPr>
            <a:normAutofit fontScale="40000" lnSpcReduction="20000"/>
          </a:bodyPr>
          <a:lstStyle/>
          <a:p>
            <a:pPr marL="457200" indent="-457200" algn="l">
              <a:lnSpc>
                <a:spcPct val="120000"/>
              </a:lnSpc>
              <a:buFont typeface="Wingdings" pitchFamily="2" charset="2"/>
              <a:buChar char="Ø"/>
            </a:pPr>
            <a:r>
              <a:rPr lang="sr-Cyrl-CS" sz="4000" dirty="0" smtClean="0"/>
              <a:t>Насиље је сваки облик </a:t>
            </a:r>
            <a:r>
              <a:rPr lang="sr-Cyrl-CS" sz="4000" b="1" dirty="0" smtClean="0"/>
              <a:t>једанпут учињеног или поновљеног вербалног или невербалног понашања </a:t>
            </a:r>
            <a:r>
              <a:rPr lang="sr-Cyrl-CS" sz="4000" dirty="0" smtClean="0"/>
              <a:t>које има за </a:t>
            </a:r>
            <a:r>
              <a:rPr lang="sr-Cyrl-CS" sz="4000" b="1" dirty="0" smtClean="0"/>
              <a:t>последицу</a:t>
            </a:r>
            <a:r>
              <a:rPr lang="sr-Cyrl-CS" sz="4000" dirty="0" smtClean="0"/>
              <a:t> </a:t>
            </a:r>
            <a:r>
              <a:rPr lang="sr-Cyrl-CS" sz="4000" b="1" dirty="0" smtClean="0"/>
              <a:t>стварно или потенцијално угрожавање здравља, развоја и достојанства личности детета или одраслог</a:t>
            </a:r>
            <a:r>
              <a:rPr lang="sr-Cyrl-CS" sz="4000" dirty="0" smtClean="0"/>
              <a:t>. </a:t>
            </a:r>
          </a:p>
          <a:p>
            <a:pPr marL="457200" indent="-457200" algn="l">
              <a:lnSpc>
                <a:spcPct val="120000"/>
              </a:lnSpc>
            </a:pPr>
            <a:r>
              <a:rPr lang="sr-Cyrl-CS" sz="4000" dirty="0" smtClean="0"/>
              <a:t> </a:t>
            </a:r>
          </a:p>
          <a:p>
            <a:pPr marL="457200" indent="-457200" algn="l">
              <a:lnSpc>
                <a:spcPct val="120000"/>
              </a:lnSpc>
              <a:buFont typeface="Wingdings" pitchFamily="2" charset="2"/>
              <a:buChar char="Ø"/>
            </a:pPr>
            <a:r>
              <a:rPr lang="az-Cyrl-AZ" sz="4000" dirty="0" smtClean="0"/>
              <a:t>С</a:t>
            </a:r>
            <a:r>
              <a:rPr lang="sr-Latn-RS" sz="4000" dirty="0" smtClean="0"/>
              <a:t>ви облици </a:t>
            </a:r>
            <a:r>
              <a:rPr lang="sr-Latn-RS" sz="4000" b="1" dirty="0" smtClean="0"/>
              <a:t>физичког</a:t>
            </a:r>
            <a:r>
              <a:rPr lang="sr-Latn-RS" sz="4000" dirty="0" smtClean="0"/>
              <a:t> и/или </a:t>
            </a:r>
            <a:r>
              <a:rPr lang="sr-Latn-RS" sz="4000" b="1" dirty="0" smtClean="0"/>
              <a:t>емоционалног злостављања</a:t>
            </a:r>
            <a:r>
              <a:rPr lang="sr-Latn-RS" sz="4000" dirty="0" smtClean="0"/>
              <a:t>,</a:t>
            </a:r>
            <a:r>
              <a:rPr lang="sr-Cyrl-RS" sz="4000" dirty="0" smtClean="0"/>
              <a:t> </a:t>
            </a:r>
            <a:r>
              <a:rPr lang="sr-Latn-RS" sz="4000" b="1" dirty="0" smtClean="0"/>
              <a:t>сексуална злоупотреба</a:t>
            </a:r>
            <a:r>
              <a:rPr lang="sr-Latn-RS" sz="4000" dirty="0" smtClean="0"/>
              <a:t>,</a:t>
            </a:r>
            <a:r>
              <a:rPr lang="sr-Cyrl-RS" sz="4000" dirty="0" smtClean="0"/>
              <a:t> </a:t>
            </a:r>
            <a:r>
              <a:rPr lang="sr-Latn-RS" sz="4000" b="1" dirty="0" smtClean="0"/>
              <a:t>занемаривање</a:t>
            </a:r>
            <a:r>
              <a:rPr lang="sr-Latn-RS" sz="4000" dirty="0" smtClean="0"/>
              <a:t> или немарни поступак,</a:t>
            </a:r>
            <a:r>
              <a:rPr lang="sr-Cyrl-RS" sz="4000" dirty="0" smtClean="0"/>
              <a:t> </a:t>
            </a:r>
            <a:r>
              <a:rPr lang="sr-Latn-RS" sz="4000" dirty="0" smtClean="0"/>
              <a:t>комерцијална и друга експлоатација</a:t>
            </a:r>
            <a:endParaRPr lang="sr-Cyrl-RS" sz="4000" dirty="0" smtClean="0"/>
          </a:p>
          <a:p>
            <a:pPr marL="457200" indent="-457200" algn="l">
              <a:lnSpc>
                <a:spcPct val="120000"/>
              </a:lnSpc>
              <a:buFont typeface="Wingdings" pitchFamily="2" charset="2"/>
              <a:buChar char="Ø"/>
            </a:pPr>
            <a:endParaRPr lang="sr-Latn-RS" sz="4000" dirty="0" smtClean="0"/>
          </a:p>
          <a:p>
            <a:pPr marL="457200" indent="-457200" algn="l">
              <a:lnSpc>
                <a:spcPct val="120000"/>
              </a:lnSpc>
              <a:buFont typeface="Wingdings" pitchFamily="2" charset="2"/>
              <a:buChar char="Ø"/>
            </a:pPr>
            <a:r>
              <a:rPr lang="sr-Latn-RS" sz="4000" dirty="0" smtClean="0"/>
              <a:t>Стварно или потенцијално </a:t>
            </a:r>
            <a:r>
              <a:rPr lang="sr-Latn-RS" sz="4000" b="1" dirty="0" smtClean="0"/>
              <a:t>нарушавање здравља детета</a:t>
            </a:r>
            <a:r>
              <a:rPr lang="sr-Latn-RS" sz="4000" dirty="0" smtClean="0"/>
              <a:t>,</a:t>
            </a:r>
            <a:r>
              <a:rPr lang="sr-Cyrl-RS" sz="4000" dirty="0" smtClean="0"/>
              <a:t> </a:t>
            </a:r>
            <a:r>
              <a:rPr lang="sr-Latn-RS" sz="4000" dirty="0" smtClean="0"/>
              <a:t>његовог преживљавања,</a:t>
            </a:r>
            <a:r>
              <a:rPr lang="sr-Cyrl-RS" sz="4000" dirty="0" smtClean="0"/>
              <a:t> </a:t>
            </a:r>
            <a:r>
              <a:rPr lang="sr-Latn-RS" sz="4000" b="1" dirty="0" smtClean="0"/>
              <a:t>развоја</a:t>
            </a:r>
            <a:r>
              <a:rPr lang="sr-Latn-RS" sz="4000" dirty="0" smtClean="0"/>
              <a:t> или </a:t>
            </a:r>
            <a:r>
              <a:rPr lang="sr-Latn-RS" sz="4000" b="1" dirty="0" smtClean="0"/>
              <a:t>достојанства</a:t>
            </a:r>
            <a:endParaRPr lang="sr-Cyrl-RS" sz="4000" b="1" dirty="0" smtClean="0"/>
          </a:p>
          <a:p>
            <a:pPr marL="457200" indent="-457200" algn="l">
              <a:lnSpc>
                <a:spcPct val="120000"/>
              </a:lnSpc>
              <a:buFont typeface="Wingdings" pitchFamily="2" charset="2"/>
              <a:buChar char="Ø"/>
            </a:pPr>
            <a:endParaRPr lang="sr-Latn-RS" sz="4000" dirty="0" smtClean="0"/>
          </a:p>
          <a:p>
            <a:pPr marL="457200" indent="-457200" algn="l">
              <a:lnSpc>
                <a:spcPct val="120000"/>
              </a:lnSpc>
              <a:buFont typeface="Wingdings" pitchFamily="2" charset="2"/>
              <a:buChar char="Ø"/>
            </a:pPr>
            <a:r>
              <a:rPr lang="az-Cyrl-AZ" sz="4000" dirty="0" smtClean="0"/>
              <a:t>У</a:t>
            </a:r>
            <a:r>
              <a:rPr lang="sr-Latn-RS" sz="4000" dirty="0" smtClean="0"/>
              <a:t> оквиру односа који укључује </a:t>
            </a:r>
            <a:r>
              <a:rPr lang="sr-Latn-RS" sz="4000" b="1" dirty="0" smtClean="0"/>
              <a:t>одговорност,</a:t>
            </a:r>
            <a:r>
              <a:rPr lang="sr-Cyrl-RS" sz="4000" b="1" dirty="0" smtClean="0"/>
              <a:t> </a:t>
            </a:r>
            <a:r>
              <a:rPr lang="sr-Latn-RS" sz="4000" b="1" dirty="0" smtClean="0"/>
              <a:t>поверење или моћ</a:t>
            </a:r>
          </a:p>
          <a:p>
            <a:pPr marL="457200" indent="-457200" algn="l">
              <a:buFont typeface="Wingdings" pitchFamily="2" charset="2"/>
              <a:buChar char="Ø"/>
            </a:pPr>
            <a:endParaRPr lang="sr-Latn-RS" sz="3500" dirty="0" smtClean="0"/>
          </a:p>
          <a:p>
            <a:pPr algn="r"/>
            <a:r>
              <a:rPr lang="az-Cyrl-AZ" sz="3500" dirty="0" smtClean="0"/>
              <a:t>С</a:t>
            </a:r>
            <a:r>
              <a:rPr lang="sr-Latn-RS" sz="3500" dirty="0" smtClean="0"/>
              <a:t>ЗО,1999</a:t>
            </a:r>
          </a:p>
          <a:p>
            <a:pPr marL="457200" indent="-457200" algn="l">
              <a:buFont typeface="Wingdings" pitchFamily="2" charset="2"/>
              <a:buChar char="Ø"/>
            </a:pPr>
            <a:endParaRPr lang="sr-Latn-RS" dirty="0"/>
          </a:p>
        </p:txBody>
      </p:sp>
    </p:spTree>
    <p:extLst>
      <p:ext uri="{BB962C8B-B14F-4D97-AF65-F5344CB8AC3E}">
        <p14:creationId xmlns="" xmlns:p14="http://schemas.microsoft.com/office/powerpoint/2010/main" val="2896362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11560" y="1124744"/>
            <a:ext cx="8229600" cy="5400600"/>
          </a:xfrm>
        </p:spPr>
        <p:txBody>
          <a:bodyPr>
            <a:normAutofit fontScale="62500" lnSpcReduction="20000"/>
          </a:bodyPr>
          <a:lstStyle/>
          <a:p>
            <a:endParaRPr lang="ru-RU" dirty="0" smtClean="0"/>
          </a:p>
          <a:p>
            <a:pPr>
              <a:lnSpc>
                <a:spcPct val="120000"/>
              </a:lnSpc>
            </a:pPr>
            <a:r>
              <a:rPr lang="az-Cyrl-AZ" dirty="0" smtClean="0"/>
              <a:t>З</a:t>
            </a:r>
            <a:r>
              <a:rPr lang="sr-Latn-RS" dirty="0" smtClean="0"/>
              <a:t>аштита деце од насиља је основно право сваког детета</a:t>
            </a:r>
          </a:p>
          <a:p>
            <a:pPr>
              <a:lnSpc>
                <a:spcPct val="120000"/>
              </a:lnSpc>
            </a:pPr>
            <a:r>
              <a:rPr lang="az-Cyrl-AZ" b="1" dirty="0" smtClean="0"/>
              <a:t>Н</a:t>
            </a:r>
            <a:r>
              <a:rPr lang="sr-Latn-RS" b="1" dirty="0" smtClean="0"/>
              <a:t>икакво насиље над  децом не може се оправдати, а свако насиље над децом може се спречити </a:t>
            </a:r>
            <a:r>
              <a:rPr lang="sr-Latn-RS" dirty="0" smtClean="0"/>
              <a:t>(УНИЦЕФ,2013)</a:t>
            </a:r>
          </a:p>
          <a:p>
            <a:pPr>
              <a:lnSpc>
                <a:spcPct val="120000"/>
              </a:lnSpc>
            </a:pPr>
            <a:r>
              <a:rPr lang="sr-Latn-RS" dirty="0" smtClean="0"/>
              <a:t>Сваки облик малтретирања детета</a:t>
            </a:r>
            <a:r>
              <a:rPr lang="sr-Cyrl-RS" dirty="0" smtClean="0"/>
              <a:t> представља </a:t>
            </a:r>
            <a:r>
              <a:rPr lang="sr-Latn-RS" dirty="0" smtClean="0"/>
              <a:t>кршење основних права детета</a:t>
            </a:r>
            <a:r>
              <a:rPr lang="sr-Cyrl-RS" dirty="0" smtClean="0"/>
              <a:t>, а последице насиља и злостављања су разорне по дете, породицу и друштво.</a:t>
            </a:r>
          </a:p>
          <a:p>
            <a:pPr>
              <a:lnSpc>
                <a:spcPct val="120000"/>
              </a:lnSpc>
              <a:buNone/>
            </a:pPr>
            <a:endParaRPr lang="sr-Cyrl-RS" dirty="0" smtClean="0"/>
          </a:p>
          <a:p>
            <a:pPr>
              <a:lnSpc>
                <a:spcPct val="120000"/>
              </a:lnSpc>
            </a:pPr>
            <a:r>
              <a:rPr lang="sr-Latn-RS" dirty="0" smtClean="0"/>
              <a:t>Злостављање се може догодити било где</a:t>
            </a:r>
          </a:p>
          <a:p>
            <a:pPr>
              <a:lnSpc>
                <a:spcPct val="120000"/>
              </a:lnSpc>
            </a:pPr>
            <a:r>
              <a:rPr lang="sr-Latn-RS" dirty="0" smtClean="0"/>
              <a:t>Породица има највећи потенцијал за заштиту деце и обезбеђивање њихове физичке и емоционалне безбедности</a:t>
            </a:r>
            <a:endParaRPr lang="sr-Cyrl-RS" dirty="0" smtClean="0"/>
          </a:p>
          <a:p>
            <a:pPr>
              <a:lnSpc>
                <a:spcPct val="120000"/>
              </a:lnSpc>
            </a:pPr>
            <a:endParaRPr lang="sr-Cyrl-RS" dirty="0" smtClean="0"/>
          </a:p>
          <a:p>
            <a:pPr>
              <a:lnSpc>
                <a:spcPct val="120000"/>
              </a:lnSpc>
            </a:pPr>
            <a:r>
              <a:rPr lang="ru-RU" dirty="0" smtClean="0"/>
              <a:t>„Свако је дужан да се руководи најбољим интересом детета у свим активностима које се тичу детета</a:t>
            </a:r>
            <a:r>
              <a:rPr lang="sr-Latn-RS" dirty="0" smtClean="0"/>
              <a:t>”</a:t>
            </a:r>
            <a:endParaRPr lang="sr-Cyrl-RS" dirty="0" smtClean="0"/>
          </a:p>
          <a:p>
            <a:pPr>
              <a:lnSpc>
                <a:spcPct val="120000"/>
              </a:lnSpc>
            </a:pPr>
            <a:r>
              <a:rPr lang="sr-Latn-RS" dirty="0" smtClean="0"/>
              <a:t>Свака особа у друштву, а посебно стручњаци који раде са породицама и децом, имају обавезу и одговорност да пријаве случајеве злостављања и занемаривања деце.</a:t>
            </a:r>
          </a:p>
          <a:p>
            <a:pPr>
              <a:lnSpc>
                <a:spcPct val="120000"/>
              </a:lnSpc>
            </a:pPr>
            <a:endParaRPr lang="sr-Latn-RS" dirty="0" smtClean="0"/>
          </a:p>
          <a:p>
            <a:endParaRPr lang="sr-Latn-R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6"/>
            <a:ext cx="8219256" cy="922116"/>
          </a:xfrm>
        </p:spPr>
        <p:txBody>
          <a:bodyPr>
            <a:normAutofit fontScale="90000"/>
          </a:bodyPr>
          <a:lstStyle/>
          <a:p>
            <a:pPr algn="ctr"/>
            <a:r>
              <a:rPr lang="sr-Cyrl-RS" dirty="0" smtClean="0"/>
              <a:t>Свако дете има право на нормалан раст и развој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810539"/>
          </a:xfrm>
        </p:spPr>
        <p:txBody>
          <a:bodyPr>
            <a:normAutofit fontScale="62500" lnSpcReduction="20000"/>
          </a:bodyPr>
          <a:lstStyle/>
          <a:p>
            <a:endParaRPr lang="ru-RU" dirty="0" smtClean="0"/>
          </a:p>
          <a:p>
            <a:r>
              <a:rPr lang="sr-Cyrl-RS" dirty="0" smtClean="0"/>
              <a:t>Кровни документи у овој области су :</a:t>
            </a:r>
          </a:p>
          <a:p>
            <a:r>
              <a:rPr lang="sr-Cyrl-RS" b="1" dirty="0" smtClean="0"/>
              <a:t>Конвенција Уједињених нација о правима детета</a:t>
            </a:r>
            <a:r>
              <a:rPr lang="sr-Cyrl-RS" dirty="0" smtClean="0"/>
              <a:t> (даље: </a:t>
            </a:r>
          </a:p>
          <a:p>
            <a:r>
              <a:rPr lang="sr-Cyrl-RS" b="1" dirty="0" smtClean="0"/>
              <a:t>Породични закон</a:t>
            </a:r>
            <a:r>
              <a:rPr lang="sr-Cyrl-RS" dirty="0" smtClean="0"/>
              <a:t> </a:t>
            </a:r>
          </a:p>
          <a:p>
            <a:r>
              <a:rPr lang="sr-Cyrl-RS" b="1" dirty="0" smtClean="0"/>
              <a:t>Кривични законик</a:t>
            </a:r>
            <a:endParaRPr lang="sr-Cyrl-RS" dirty="0" smtClean="0"/>
          </a:p>
          <a:p>
            <a:pPr>
              <a:buNone/>
            </a:pPr>
            <a:endParaRPr lang="en-US" dirty="0" smtClean="0"/>
          </a:p>
          <a:p>
            <a:r>
              <a:rPr lang="sr-Cyrl-RS" dirty="0" smtClean="0"/>
              <a:t>Законска регуалатива у области образовања и васпитања:</a:t>
            </a:r>
            <a:endParaRPr lang="en-US" dirty="0" smtClean="0"/>
          </a:p>
          <a:p>
            <a:r>
              <a:rPr lang="sr-Cyrl-RS" b="1" dirty="0" smtClean="0"/>
              <a:t>Закон о основама система васпитања и образовања</a:t>
            </a:r>
            <a:r>
              <a:rPr lang="sr-Cyrl-RS" dirty="0" smtClean="0"/>
              <a:t> </a:t>
            </a:r>
          </a:p>
          <a:p>
            <a:r>
              <a:rPr lang="sr-Cyrl-RS" b="1" dirty="0" smtClean="0"/>
              <a:t>Општи протокол за заштиту деце од злостављања и занемаривања</a:t>
            </a:r>
            <a:r>
              <a:rPr lang="sr-Cyrl-RS" dirty="0" smtClean="0"/>
              <a:t>, </a:t>
            </a:r>
          </a:p>
          <a:p>
            <a:r>
              <a:rPr lang="sr-Cyrl-RS" b="1" dirty="0" smtClean="0"/>
              <a:t>Посебан протокол за заштиту деце и ученика од насиља, злостављања и занемаривања у образовно-васпитним установама</a:t>
            </a:r>
            <a:r>
              <a:rPr lang="sr-Cyrl-RS" dirty="0" smtClean="0"/>
              <a:t>,</a:t>
            </a:r>
          </a:p>
          <a:p>
            <a:r>
              <a:rPr lang="sr-Cyrl-RS" b="1" dirty="0" smtClean="0"/>
              <a:t>Правилник о протоколу поступања у установи у одговору на насиље, злостављање и занемаривање који разрађује одредбе Протокола</a:t>
            </a:r>
            <a:endParaRPr lang="sr-Cyrl-RS" dirty="0" smtClean="0"/>
          </a:p>
          <a:p>
            <a:endParaRPr lang="sr-Cyrl-RS" dirty="0" smtClean="0"/>
          </a:p>
          <a:p>
            <a:r>
              <a:rPr lang="sr-Cyrl-RS" dirty="0" smtClean="0"/>
              <a:t>На нивоу ПУ “УБ”</a:t>
            </a:r>
            <a:r>
              <a:rPr lang="sr-Cyrl-RS" b="1" dirty="0" smtClean="0"/>
              <a:t> :</a:t>
            </a:r>
          </a:p>
          <a:p>
            <a:r>
              <a:rPr lang="sr-Cyrl-RS" b="1" dirty="0" smtClean="0"/>
              <a:t>Програм заштите деце од насиља, злостављања и занемаривања</a:t>
            </a:r>
          </a:p>
          <a:p>
            <a:r>
              <a:rPr lang="sr-Cyrl-RS" b="1" dirty="0" smtClean="0"/>
              <a:t>План рада Тима за заштиту деце од НЗЗ</a:t>
            </a:r>
          </a:p>
          <a:p>
            <a:endParaRPr lang="sr-Cyrl-RS" b="1" dirty="0" smtClean="0"/>
          </a:p>
          <a:p>
            <a:endParaRPr lang="sr-Cyrl-RS" b="1" dirty="0" smtClean="0"/>
          </a:p>
          <a:p>
            <a:endParaRPr lang="ru-RU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Cyrl-RS" dirty="0" smtClean="0"/>
              <a:t>ЗАКОНСКА РЕГУЛАТИВА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az-Cyrl-AZ" sz="3600" dirty="0" smtClean="0"/>
              <a:t>Д</a:t>
            </a:r>
            <a:r>
              <a:rPr lang="sr-Latn-RS" sz="3600" dirty="0" smtClean="0"/>
              <a:t>ефиниса</a:t>
            </a:r>
            <a:r>
              <a:rPr lang="sr-Cyrl-RS" sz="3600" dirty="0" smtClean="0"/>
              <a:t>њ</a:t>
            </a:r>
            <a:r>
              <a:rPr lang="sr-Latn-RS" sz="3600" dirty="0" smtClean="0"/>
              <a:t>е програма заштите деце</a:t>
            </a:r>
            <a:r>
              <a:rPr lang="sr-Cyrl-RS" sz="3600" dirty="0" smtClean="0"/>
              <a:t> </a:t>
            </a:r>
            <a:r>
              <a:rPr lang="sr-Latn-RS" sz="3600" dirty="0" smtClean="0"/>
              <a:t>од насиља</a:t>
            </a:r>
          </a:p>
          <a:p>
            <a:r>
              <a:rPr lang="az-Cyrl-AZ" sz="3600" dirty="0" smtClean="0"/>
              <a:t>Ф</a:t>
            </a:r>
            <a:r>
              <a:rPr lang="sr-Latn-RS" sz="3600" dirty="0" smtClean="0"/>
              <a:t>ормира</a:t>
            </a:r>
            <a:r>
              <a:rPr lang="sr-Cyrl-RS" sz="3600" dirty="0" smtClean="0"/>
              <a:t>њ</a:t>
            </a:r>
            <a:r>
              <a:rPr lang="sr-Latn-RS" sz="3600" dirty="0" smtClean="0"/>
              <a:t>е тима за </a:t>
            </a:r>
            <a:r>
              <a:rPr lang="sr-Cyrl-RS" sz="3600" dirty="0" smtClean="0"/>
              <a:t>з</a:t>
            </a:r>
            <a:r>
              <a:rPr lang="sr-Latn-RS" sz="3600" dirty="0" smtClean="0"/>
              <a:t>ашти</a:t>
            </a:r>
            <a:r>
              <a:rPr lang="sr-Cyrl-RS" sz="3600" dirty="0" smtClean="0"/>
              <a:t>т</a:t>
            </a:r>
            <a:r>
              <a:rPr lang="sr-Latn-RS" sz="3600" dirty="0" smtClean="0"/>
              <a:t>у деце од насиља</a:t>
            </a:r>
            <a:endParaRPr lang="sr-Cyrl-RS" sz="3600" dirty="0" smtClean="0"/>
          </a:p>
          <a:p>
            <a:r>
              <a:rPr lang="sr-Latn-RS" sz="3600" b="1" dirty="0" smtClean="0"/>
              <a:t>Свака установа је у обавези  да формира овакав тим који је на располагању у радно време установе.</a:t>
            </a:r>
            <a:r>
              <a:rPr lang="sr-Cyrl-RS" sz="3600" b="1" dirty="0" smtClean="0"/>
              <a:t> </a:t>
            </a:r>
            <a:endParaRPr lang="sr-Latn-RS" sz="3600" b="1" dirty="0" smtClean="0"/>
          </a:p>
          <a:p>
            <a:r>
              <a:rPr lang="sr-Latn-RS" sz="3600" dirty="0" smtClean="0"/>
              <a:t>Потребно је да сви у установи (запослени, деце/ученици и родитељи/старатељи) буду информисани о томе ко су чланови тима</a:t>
            </a:r>
            <a:endParaRPr lang="sr-Cyrl-RS" sz="3600" dirty="0" smtClean="0"/>
          </a:p>
          <a:p>
            <a:pPr marL="0" indent="0"/>
            <a:r>
              <a:rPr lang="sr-Cyrl-RS" sz="3600" dirty="0" smtClean="0"/>
              <a:t>  Насиље и злостављање може да се јави од стране: </a:t>
            </a:r>
          </a:p>
          <a:p>
            <a:pPr marL="0" indent="0">
              <a:buNone/>
            </a:pPr>
            <a:r>
              <a:rPr lang="sr-Cyrl-RS" sz="3600" dirty="0" smtClean="0"/>
              <a:t>   -детета према другом детету или запосленом,</a:t>
            </a:r>
          </a:p>
          <a:p>
            <a:pPr marL="0" indent="0">
              <a:buNone/>
            </a:pPr>
            <a:r>
              <a:rPr lang="sr-Cyrl-RS" sz="3600" dirty="0" smtClean="0"/>
              <a:t>   -родитеља према свом детету, другом детету и   </a:t>
            </a:r>
          </a:p>
          <a:p>
            <a:pPr marL="0" indent="0">
              <a:buNone/>
            </a:pPr>
            <a:r>
              <a:rPr lang="sr-Cyrl-RS" sz="3600" dirty="0" smtClean="0"/>
              <a:t>    према запосленом</a:t>
            </a:r>
          </a:p>
          <a:p>
            <a:pPr marL="0" indent="0">
              <a:buNone/>
            </a:pPr>
            <a:r>
              <a:rPr lang="sr-Cyrl-RS" sz="3600" dirty="0" smtClean="0"/>
              <a:t>   -запосленог према детету, другом запосленом, </a:t>
            </a:r>
          </a:p>
          <a:p>
            <a:pPr marL="0" indent="0">
              <a:buNone/>
            </a:pPr>
            <a:r>
              <a:rPr lang="sr-Cyrl-RS" sz="3600" dirty="0" smtClean="0"/>
              <a:t>   родитељу односно старатељу </a:t>
            </a:r>
            <a:endParaRPr lang="sr-Latn-R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z-Cyrl-AZ" b="1" dirty="0" smtClean="0"/>
              <a:t>О</a:t>
            </a:r>
            <a:r>
              <a:rPr lang="sr-Latn-RS" b="1" dirty="0" smtClean="0"/>
              <a:t>бавезе сваке образовно-васпитне установе</a:t>
            </a:r>
            <a:endParaRPr lang="sr-Latn-RS" b="1" dirty="0"/>
          </a:p>
        </p:txBody>
      </p:sp>
    </p:spTree>
    <p:extLst>
      <p:ext uri="{BB962C8B-B14F-4D97-AF65-F5344CB8AC3E}">
        <p14:creationId xmlns="" xmlns:p14="http://schemas.microsoft.com/office/powerpoint/2010/main" val="549486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40768"/>
            <a:ext cx="8686800" cy="4739357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endParaRPr lang="sr-Latn-RS" sz="2000" dirty="0" smtClean="0"/>
          </a:p>
          <a:p>
            <a:pPr lvl="0"/>
            <a:r>
              <a:rPr lang="en-US" sz="2000" dirty="0" err="1" smtClean="0"/>
              <a:t>Maja</a:t>
            </a:r>
            <a:r>
              <a:rPr lang="en-US" sz="2000" dirty="0" smtClean="0"/>
              <a:t> </a:t>
            </a:r>
            <a:r>
              <a:rPr lang="en-US" sz="2000" dirty="0" err="1" smtClean="0"/>
              <a:t>Ђурић</a:t>
            </a:r>
            <a:r>
              <a:rPr lang="sr-Cyrl-CS" sz="2000" dirty="0" smtClean="0"/>
              <a:t>, васпитач -координатор</a:t>
            </a:r>
            <a:endParaRPr lang="en-US" sz="2000" dirty="0" smtClean="0"/>
          </a:p>
          <a:p>
            <a:pPr lvl="0"/>
            <a:r>
              <a:rPr lang="sr-Cyrl-CS" sz="2000" dirty="0" smtClean="0"/>
              <a:t>Невенка Драгићевић, сарадник, мед. сестра за превентивну здравствену заштиту и негу</a:t>
            </a:r>
            <a:endParaRPr lang="en-US" sz="2000" dirty="0" smtClean="0"/>
          </a:p>
          <a:p>
            <a:pPr lvl="0"/>
            <a:r>
              <a:rPr lang="sr-Cyrl-CS" sz="2000" dirty="0" smtClean="0"/>
              <a:t>Весна Мијатовић, мед сестра васпитач</a:t>
            </a:r>
            <a:endParaRPr lang="en-US" sz="2000" dirty="0" smtClean="0"/>
          </a:p>
          <a:p>
            <a:pPr lvl="0"/>
            <a:r>
              <a:rPr lang="sr-Cyrl-CS" sz="2000" dirty="0" smtClean="0"/>
              <a:t>Верица Матић, васпитач </a:t>
            </a:r>
            <a:endParaRPr lang="en-US" sz="2000" dirty="0" smtClean="0"/>
          </a:p>
          <a:p>
            <a:pPr lvl="0"/>
            <a:r>
              <a:rPr lang="sr-Cyrl-CS" sz="2000" dirty="0" smtClean="0"/>
              <a:t>Верица Аксентић Милићевић, васпитач</a:t>
            </a:r>
            <a:endParaRPr lang="en-US" sz="2000" dirty="0" smtClean="0"/>
          </a:p>
          <a:p>
            <a:pPr lvl="0"/>
            <a:r>
              <a:rPr lang="sr-Cyrl-CS" sz="2000" dirty="0" smtClean="0"/>
              <a:t>Јелена Милутиновић, васпитач</a:t>
            </a:r>
            <a:endParaRPr lang="sr-Latn-RS" sz="2000" dirty="0" smtClean="0"/>
          </a:p>
          <a:p>
            <a:pPr lvl="0"/>
            <a:r>
              <a:rPr lang="sr-Cyrl-RS" sz="2000" dirty="0" smtClean="0"/>
              <a:t>Ана Ранковић, васпитач</a:t>
            </a:r>
          </a:p>
          <a:p>
            <a:pPr lvl="0"/>
            <a:r>
              <a:rPr lang="sr-Cyrl-RS" sz="2000" dirty="0" smtClean="0"/>
              <a:t>Александра Филиповић, васпитач</a:t>
            </a:r>
          </a:p>
          <a:p>
            <a:pPr lvl="0"/>
            <a:r>
              <a:rPr lang="sr-Cyrl-RS" sz="2000" dirty="0" smtClean="0"/>
              <a:t>Ксенија Васић, стручни сарадник логопед</a:t>
            </a:r>
            <a:endParaRPr lang="en-US" sz="2000" dirty="0" smtClean="0"/>
          </a:p>
          <a:p>
            <a:pPr lvl="0"/>
            <a:r>
              <a:rPr lang="sr-Cyrl-CS" sz="2000" dirty="0" smtClean="0"/>
              <a:t>Добринка Петровић, стручни сарадник психолог</a:t>
            </a:r>
            <a:endParaRPr lang="en-US" sz="2000" dirty="0" smtClean="0"/>
          </a:p>
          <a:p>
            <a:pPr lvl="0"/>
            <a:r>
              <a:rPr lang="sr-Cyrl-CS" sz="2000" dirty="0" smtClean="0"/>
              <a:t>Јелена Јевремовић, секретар</a:t>
            </a:r>
            <a:endParaRPr lang="en-US" sz="2000" dirty="0" smtClean="0"/>
          </a:p>
          <a:p>
            <a:pPr lvl="0"/>
            <a:r>
              <a:rPr lang="en-US" sz="2000" dirty="0" err="1" smtClean="0"/>
              <a:t>Гордана</a:t>
            </a:r>
            <a:r>
              <a:rPr lang="en-US" sz="2000" dirty="0" smtClean="0"/>
              <a:t> </a:t>
            </a:r>
            <a:r>
              <a:rPr lang="en-US" sz="2000" dirty="0" err="1" smtClean="0"/>
              <a:t>Милосављевић</a:t>
            </a:r>
            <a:r>
              <a:rPr lang="en-US" sz="2000" dirty="0" smtClean="0"/>
              <a:t> </a:t>
            </a:r>
            <a:r>
              <a:rPr lang="en-US" sz="2000" dirty="0" err="1" smtClean="0"/>
              <a:t>Марковић</a:t>
            </a:r>
            <a:r>
              <a:rPr lang="en-US" sz="2000" dirty="0" smtClean="0"/>
              <a:t> – </a:t>
            </a:r>
            <a:r>
              <a:rPr lang="en-US" sz="2000" dirty="0" err="1" smtClean="0"/>
              <a:t>педагошки</a:t>
            </a:r>
            <a:r>
              <a:rPr lang="en-US" sz="2000" dirty="0" smtClean="0"/>
              <a:t> </a:t>
            </a:r>
            <a:r>
              <a:rPr lang="en-US" sz="2000" dirty="0" err="1" smtClean="0"/>
              <a:t>асистент</a:t>
            </a:r>
            <a:endParaRPr lang="en-US" sz="2000" dirty="0" smtClean="0"/>
          </a:p>
          <a:p>
            <a:pPr lvl="0"/>
            <a:r>
              <a:rPr lang="sr-Cyrl-RS" sz="2000" dirty="0" smtClean="0"/>
              <a:t>Слађана Бојић</a:t>
            </a:r>
            <a:r>
              <a:rPr lang="en-US" sz="2000" dirty="0" smtClean="0"/>
              <a:t> – </a:t>
            </a:r>
            <a:r>
              <a:rPr lang="en-US" sz="2000" dirty="0" err="1" smtClean="0"/>
              <a:t>представник</a:t>
            </a:r>
            <a:r>
              <a:rPr lang="en-US" sz="2000" dirty="0" smtClean="0"/>
              <a:t> </a:t>
            </a:r>
            <a:r>
              <a:rPr lang="en-US" sz="2000" dirty="0" err="1" smtClean="0"/>
              <a:t>родитеља</a:t>
            </a:r>
            <a:endParaRPr lang="en-US" sz="2000" dirty="0" smtClean="0"/>
          </a:p>
          <a:p>
            <a:pPr lvl="0"/>
            <a:r>
              <a:rPr lang="sr-Cyrl-CS" sz="2000" dirty="0" smtClean="0"/>
              <a:t>Снежана Петровић – представник јединице локалне самоуправе.</a:t>
            </a:r>
            <a:endParaRPr lang="en-US" sz="2000" dirty="0" smtClean="0"/>
          </a:p>
          <a:p>
            <a:pPr marL="457200" indent="-457200">
              <a:buFont typeface="+mj-lt"/>
              <a:buAutoNum type="arabicPeriod"/>
            </a:pPr>
            <a:endParaRPr lang="sr-Latn-RS" sz="2000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sr-Latn-RS" sz="2800" dirty="0" smtClean="0"/>
              <a:t>Тим за заштиту деце од злостављања и занемаривања</a:t>
            </a:r>
            <a:r>
              <a:rPr lang="sr-Cyrl-RS" sz="2800" dirty="0" smtClean="0"/>
              <a:t> П</a:t>
            </a:r>
            <a:r>
              <a:rPr lang="sr-Cyrl-RS" sz="2800" b="1" dirty="0" smtClean="0"/>
              <a:t>У</a:t>
            </a:r>
            <a:r>
              <a:rPr lang="sr-Latn-RS" sz="2800" b="1" dirty="0" smtClean="0"/>
              <a:t> „</a:t>
            </a:r>
            <a:r>
              <a:rPr lang="sr-Cyrl-RS" sz="2800" b="1" dirty="0" smtClean="0"/>
              <a:t>У</a:t>
            </a:r>
            <a:r>
              <a:rPr lang="sr-Latn-RS" sz="2800" b="1" dirty="0" smtClean="0"/>
              <a:t>б“ </a:t>
            </a:r>
            <a:endParaRPr lang="sr-Latn-RS" sz="2800" b="1" dirty="0"/>
          </a:p>
        </p:txBody>
      </p:sp>
    </p:spTree>
    <p:extLst>
      <p:ext uri="{BB962C8B-B14F-4D97-AF65-F5344CB8AC3E}">
        <p14:creationId xmlns="" xmlns:p14="http://schemas.microsoft.com/office/powerpoint/2010/main" val="722638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definica nasilj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9144000" cy="685800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602627"/>
          </a:xfrm>
        </p:spPr>
        <p:txBody>
          <a:bodyPr>
            <a:normAutofit fontScale="77500" lnSpcReduction="20000"/>
          </a:bodyPr>
          <a:lstStyle/>
          <a:p>
            <a:r>
              <a:rPr lang="sr-Cyrl-RS" dirty="0" smtClean="0"/>
              <a:t>Треба имати на уму да се различити облици насиља углавном јављају </a:t>
            </a:r>
            <a:r>
              <a:rPr lang="sr-Cyrl-RS" b="1" dirty="0" smtClean="0"/>
              <a:t>удружено</a:t>
            </a:r>
            <a:r>
              <a:rPr lang="sr-Cyrl-RS" dirty="0" smtClean="0"/>
              <a:t>.</a:t>
            </a:r>
          </a:p>
          <a:p>
            <a:r>
              <a:rPr lang="sr-Cyrl-RS" dirty="0" smtClean="0"/>
              <a:t>Злостављање обухвата различите облике понашања чија је суштина понављајуће психичко и физичко угњетавање слабије особе које спроводи појединац или скупина људи.</a:t>
            </a:r>
          </a:p>
          <a:p>
            <a:r>
              <a:rPr lang="sr-Cyrl-RS" dirty="0" smtClean="0"/>
              <a:t>Занемаривање се испољава у облику неадекватне бриге и физичког, здравственог, емоционалног, образовног или васпитног занемаривања детета. </a:t>
            </a:r>
          </a:p>
          <a:p>
            <a:r>
              <a:rPr lang="sr-Cyrl-RS" dirty="0" smtClean="0"/>
              <a:t>У насиљу је најчешће присутна неравнотежа МОЋИ, која се препознаје у односима у којима је неко СЛАБИЈИ, а неко ЈАЧИ (МОЋНИЈИ). Такви се односи јављају између вршњака, девојчица и дечака, млађе и старије деце, појединца и групе, деце и одраслих (родитеља, васпитача</a:t>
            </a:r>
            <a:r>
              <a:rPr lang="sr-Cyrl-RS" dirty="0" smtClean="0"/>
              <a:t>).</a:t>
            </a:r>
          </a:p>
          <a:p>
            <a:pPr>
              <a:buNone/>
            </a:pPr>
            <a:endParaRPr lang="sr-Cyrl-RS" dirty="0" smtClean="0"/>
          </a:p>
          <a:p>
            <a:r>
              <a:rPr lang="sr-Cyrl-RS" dirty="0" smtClean="0"/>
              <a:t>Деца одређених психофизичких карактеристика и понашања често су у ситуацији повећаног ризика што може утицати на њихову већу изложеност насилном понашању друге деце или одраслих.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sr-Latn-RS" b="1" u="sng" dirty="0" smtClean="0"/>
              <a:t>Последице злостављања кроз животни век</a:t>
            </a:r>
            <a:endParaRPr lang="sr-Latn-RS" b="1" u="sn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5536" y="1340768"/>
            <a:ext cx="4320480" cy="720080"/>
          </a:xfrm>
        </p:spPr>
        <p:txBody>
          <a:bodyPr>
            <a:normAutofit fontScale="92500" lnSpcReduction="10000"/>
          </a:bodyPr>
          <a:lstStyle/>
          <a:p>
            <a:r>
              <a:rPr lang="az-Cyrl-AZ" u="sng" dirty="0" smtClean="0"/>
              <a:t>П</a:t>
            </a:r>
            <a:r>
              <a:rPr lang="sr-Latn-RS" u="sng" dirty="0" smtClean="0"/>
              <a:t>роблеми физичког здравља</a:t>
            </a:r>
            <a:endParaRPr lang="sr-Latn-RS" u="sng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644008" y="1340768"/>
            <a:ext cx="4320480" cy="720080"/>
          </a:xfrm>
        </p:spPr>
        <p:txBody>
          <a:bodyPr>
            <a:normAutofit fontScale="92500" lnSpcReduction="10000"/>
          </a:bodyPr>
          <a:lstStyle/>
          <a:p>
            <a:r>
              <a:rPr lang="az-Cyrl-AZ" u="sng" dirty="0" smtClean="0"/>
              <a:t>П</a:t>
            </a:r>
            <a:r>
              <a:rPr lang="sr-Latn-RS" u="sng" dirty="0" smtClean="0"/>
              <a:t>роблеми психичког здравља</a:t>
            </a:r>
            <a:endParaRPr lang="sr-Latn-RS" u="sng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7544" y="2204864"/>
            <a:ext cx="4218548" cy="3816424"/>
          </a:xfrm>
        </p:spPr>
        <p:txBody>
          <a:bodyPr>
            <a:normAutofit fontScale="92500"/>
          </a:bodyPr>
          <a:lstStyle/>
          <a:p>
            <a:pPr lvl="0"/>
            <a:r>
              <a:rPr lang="az-Cyrl-AZ" dirty="0" smtClean="0"/>
              <a:t>З</a:t>
            </a:r>
            <a:r>
              <a:rPr lang="sr-Latn-RS" dirty="0" smtClean="0"/>
              <a:t>астој у расту и развоју</a:t>
            </a:r>
          </a:p>
          <a:p>
            <a:pPr lvl="0"/>
            <a:r>
              <a:rPr lang="sr-Latn-RS" dirty="0" smtClean="0"/>
              <a:t> Психосоматске болести</a:t>
            </a:r>
          </a:p>
          <a:p>
            <a:r>
              <a:rPr lang="sr-Latn-RS" dirty="0" smtClean="0"/>
              <a:t>Запостављање лечења болести</a:t>
            </a:r>
          </a:p>
          <a:p>
            <a:pPr lvl="0"/>
            <a:r>
              <a:rPr lang="sr-Latn-RS" dirty="0" smtClean="0"/>
              <a:t>Проблеми репродуктивног здравља</a:t>
            </a:r>
          </a:p>
          <a:p>
            <a:pPr lvl="0"/>
            <a:r>
              <a:rPr lang="sr-Latn-RS" dirty="0" smtClean="0"/>
              <a:t>Низ хроничних болести током живота-к</a:t>
            </a:r>
            <a:r>
              <a:rPr lang="sr-Cyrl-RS" dirty="0" smtClean="0"/>
              <a:t>а</a:t>
            </a:r>
            <a:r>
              <a:rPr lang="sr-Latn-RS" dirty="0" smtClean="0"/>
              <a:t>рацином,</a:t>
            </a:r>
            <a:r>
              <a:rPr lang="sr-Cyrl-RS" dirty="0" smtClean="0"/>
              <a:t> </a:t>
            </a:r>
            <a:r>
              <a:rPr lang="sr-Latn-RS" dirty="0" smtClean="0"/>
              <a:t>дијабетес,</a:t>
            </a:r>
            <a:r>
              <a:rPr lang="sr-Cyrl-RS" dirty="0" smtClean="0"/>
              <a:t> </a:t>
            </a:r>
            <a:r>
              <a:rPr lang="sr-Latn-RS" dirty="0" smtClean="0"/>
              <a:t>гојазност...</a:t>
            </a:r>
          </a:p>
          <a:p>
            <a:endParaRPr lang="sr-Latn-R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2060848"/>
            <a:ext cx="4288536" cy="3941763"/>
          </a:xfrm>
        </p:spPr>
        <p:txBody>
          <a:bodyPr>
            <a:normAutofit/>
          </a:bodyPr>
          <a:lstStyle/>
          <a:p>
            <a:r>
              <a:rPr lang="az-Cyrl-AZ" dirty="0" smtClean="0"/>
              <a:t>Д</a:t>
            </a:r>
            <a:r>
              <a:rPr lang="sr-Latn-RS" dirty="0" smtClean="0"/>
              <a:t>епресија</a:t>
            </a:r>
          </a:p>
          <a:p>
            <a:r>
              <a:rPr lang="az-Cyrl-AZ" dirty="0" smtClean="0"/>
              <a:t>А</a:t>
            </a:r>
            <a:r>
              <a:rPr lang="sr-Latn-RS" dirty="0" smtClean="0"/>
              <a:t>нксиозни поремећаји,</a:t>
            </a:r>
            <a:r>
              <a:rPr lang="sr-Cyrl-RS" dirty="0" smtClean="0"/>
              <a:t> </a:t>
            </a:r>
            <a:r>
              <a:rPr lang="sr-Latn-RS" dirty="0" smtClean="0"/>
              <a:t>ПТСП</a:t>
            </a:r>
          </a:p>
          <a:p>
            <a:r>
              <a:rPr lang="az-Cyrl-AZ" dirty="0" smtClean="0"/>
              <a:t>З</a:t>
            </a:r>
            <a:r>
              <a:rPr lang="sr-Latn-RS" dirty="0" smtClean="0"/>
              <a:t>лоу</a:t>
            </a:r>
            <a:r>
              <a:rPr lang="sr-Cyrl-RS" dirty="0" smtClean="0"/>
              <a:t>по</a:t>
            </a:r>
            <a:r>
              <a:rPr lang="sr-Latn-RS" dirty="0" smtClean="0"/>
              <a:t>треба ПАС</a:t>
            </a:r>
          </a:p>
          <a:p>
            <a:r>
              <a:rPr lang="az-Cyrl-AZ" dirty="0" smtClean="0"/>
              <a:t>Д</a:t>
            </a:r>
            <a:r>
              <a:rPr lang="sr-Latn-RS" dirty="0" smtClean="0"/>
              <a:t>исоцијативни поремећаји</a:t>
            </a:r>
          </a:p>
          <a:p>
            <a:r>
              <a:rPr lang="az-Cyrl-AZ" dirty="0" smtClean="0"/>
              <a:t>П</a:t>
            </a:r>
            <a:r>
              <a:rPr lang="sr-Latn-RS" dirty="0" smtClean="0"/>
              <a:t>оремећаји личности</a:t>
            </a:r>
          </a:p>
          <a:p>
            <a:r>
              <a:rPr lang="az-Cyrl-AZ" dirty="0" smtClean="0"/>
              <a:t>П</a:t>
            </a:r>
            <a:r>
              <a:rPr lang="sr-Latn-RS" dirty="0" smtClean="0"/>
              <a:t>сихоза,</a:t>
            </a:r>
            <a:r>
              <a:rPr lang="sr-Cyrl-RS" dirty="0" smtClean="0"/>
              <a:t> </a:t>
            </a:r>
            <a:r>
              <a:rPr lang="sr-Latn-RS" dirty="0" smtClean="0"/>
              <a:t>БАП</a:t>
            </a:r>
          </a:p>
          <a:p>
            <a:r>
              <a:rPr lang="az-Cyrl-AZ" dirty="0" smtClean="0"/>
              <a:t>С</a:t>
            </a:r>
            <a:r>
              <a:rPr lang="sr-Latn-RS" dirty="0" smtClean="0"/>
              <a:t>амоповређивање,</a:t>
            </a:r>
            <a:endParaRPr lang="sr-Cyrl-RS" dirty="0" smtClean="0"/>
          </a:p>
          <a:p>
            <a:pPr>
              <a:buNone/>
            </a:pPr>
            <a:r>
              <a:rPr lang="sr-Cyrl-RS" dirty="0" smtClean="0"/>
              <a:t>   </a:t>
            </a:r>
            <a:r>
              <a:rPr lang="sr-Latn-RS" dirty="0" smtClean="0"/>
              <a:t>суицид</a:t>
            </a:r>
            <a:endParaRPr lang="sr-Latn-RS" dirty="0"/>
          </a:p>
        </p:txBody>
      </p:sp>
    </p:spTree>
    <p:extLst>
      <p:ext uri="{BB962C8B-B14F-4D97-AF65-F5344CB8AC3E}">
        <p14:creationId xmlns="" xmlns:p14="http://schemas.microsoft.com/office/powerpoint/2010/main" val="1106464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sr-Latn-RS" b="1" dirty="0" smtClean="0"/>
          </a:p>
          <a:p>
            <a:pPr>
              <a:buFont typeface="Wingdings" pitchFamily="2" charset="2"/>
              <a:buChar char="q"/>
            </a:pPr>
            <a:r>
              <a:rPr lang="az-Cyrl-AZ" b="1" dirty="0" smtClean="0"/>
              <a:t>Р</a:t>
            </a:r>
            <a:r>
              <a:rPr lang="sr-Latn-RS" b="1" dirty="0" smtClean="0"/>
              <a:t>езилијенција-протективни фактори</a:t>
            </a:r>
          </a:p>
          <a:p>
            <a:pPr>
              <a:buFont typeface="Wingdings" pitchFamily="2" charset="2"/>
              <a:buChar char="q"/>
            </a:pPr>
            <a:r>
              <a:rPr lang="az-Cyrl-AZ" b="1" dirty="0" smtClean="0"/>
              <a:t>З</a:t>
            </a:r>
            <a:r>
              <a:rPr lang="sr-Latn-RS" b="1" dirty="0" smtClean="0"/>
              <a:t>ато је превенција кључна</a:t>
            </a:r>
            <a:r>
              <a:rPr lang="en-US" b="1" dirty="0" smtClean="0"/>
              <a:t>!!!</a:t>
            </a:r>
            <a:endParaRPr lang="sr-Latn-RS" b="1" dirty="0" smtClean="0"/>
          </a:p>
          <a:p>
            <a:pPr>
              <a:buFont typeface="Wingdings" pitchFamily="2" charset="2"/>
              <a:buChar char="q"/>
            </a:pPr>
            <a:r>
              <a:rPr lang="az-Cyrl-AZ" b="1" dirty="0" smtClean="0"/>
              <a:t>С</a:t>
            </a:r>
            <a:r>
              <a:rPr lang="sr-Latn-RS" b="1" dirty="0" smtClean="0"/>
              <a:t>вако дете може бити жртва</a:t>
            </a:r>
          </a:p>
          <a:p>
            <a:pPr>
              <a:buFont typeface="Wingdings" pitchFamily="2" charset="2"/>
              <a:buChar char="q"/>
            </a:pPr>
            <a:r>
              <a:rPr lang="az-Cyrl-AZ" b="1" dirty="0" smtClean="0"/>
              <a:t>С</a:t>
            </a:r>
            <a:r>
              <a:rPr lang="sr-Latn-RS" b="1" dirty="0" smtClean="0"/>
              <a:t>вако ко ради са децом-ради и са злостављаном и занемареном децом</a:t>
            </a:r>
            <a:endParaRPr lang="sr-Latn-RS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z-Cyrl-AZ" b="1" u="sng" dirty="0" smtClean="0"/>
              <a:t>Д</a:t>
            </a:r>
            <a:r>
              <a:rPr lang="sr-Latn-RS" b="1" u="sng" dirty="0" smtClean="0"/>
              <a:t>а ли ће сви развити последице злостављања</a:t>
            </a:r>
            <a:endParaRPr lang="sr-Latn-RS" b="1" u="sng" dirty="0"/>
          </a:p>
        </p:txBody>
      </p:sp>
    </p:spTree>
    <p:extLst>
      <p:ext uri="{BB962C8B-B14F-4D97-AF65-F5344CB8AC3E}">
        <p14:creationId xmlns="" xmlns:p14="http://schemas.microsoft.com/office/powerpoint/2010/main" val="4105163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r-Latn-RS" dirty="0" smtClean="0"/>
              <a:t>Породично окружење пуно подршке</a:t>
            </a:r>
          </a:p>
          <a:p>
            <a:r>
              <a:rPr lang="az-Cyrl-AZ" dirty="0" smtClean="0"/>
              <a:t>С</a:t>
            </a:r>
            <a:r>
              <a:rPr lang="sr-Latn-RS" dirty="0" smtClean="0"/>
              <a:t>нажне друштвене мреже</a:t>
            </a:r>
            <a:r>
              <a:rPr lang="sr-Cyrl-RS" dirty="0" smtClean="0"/>
              <a:t> подршке</a:t>
            </a:r>
            <a:endParaRPr lang="sr-Latn-RS" dirty="0" smtClean="0"/>
          </a:p>
          <a:p>
            <a:r>
              <a:rPr lang="az-Cyrl-AZ" dirty="0" smtClean="0"/>
              <a:t>С</a:t>
            </a:r>
            <a:r>
              <a:rPr lang="sr-Latn-RS" dirty="0" smtClean="0"/>
              <a:t>нажан однос између родитеља и детета, снажни родитељски односи</a:t>
            </a:r>
          </a:p>
          <a:p>
            <a:r>
              <a:rPr lang="az-Cyrl-AZ" dirty="0" smtClean="0"/>
              <a:t>Н</a:t>
            </a:r>
            <a:r>
              <a:rPr lang="sr-Latn-RS" dirty="0" smtClean="0"/>
              <a:t>еговање родитељских вештина</a:t>
            </a:r>
          </a:p>
          <a:p>
            <a:r>
              <a:rPr lang="sr-Latn-RS" dirty="0" smtClean="0"/>
              <a:t>Запосленост родитеља, високо образовање родитеља</a:t>
            </a:r>
          </a:p>
          <a:p>
            <a:r>
              <a:rPr lang="sr-Latn-RS" dirty="0" smtClean="0"/>
              <a:t>Родитељско самопоштовање</a:t>
            </a:r>
            <a:endParaRPr lang="sr-Cyrl-RS" dirty="0" smtClean="0"/>
          </a:p>
          <a:p>
            <a:r>
              <a:rPr lang="sr-Cyrl-RS" dirty="0" smtClean="0"/>
              <a:t>Развијање </a:t>
            </a:r>
            <a:endParaRPr lang="sr-Latn-RS" dirty="0" smtClean="0"/>
          </a:p>
          <a:p>
            <a:r>
              <a:rPr lang="sr-Latn-RS" dirty="0" smtClean="0"/>
              <a:t>Одсуство родитељске подршке за телесно кажњавање</a:t>
            </a:r>
          </a:p>
          <a:p>
            <a:r>
              <a:rPr lang="az-Cyrl-AZ" dirty="0" smtClean="0"/>
              <a:t>С</a:t>
            </a:r>
            <a:r>
              <a:rPr lang="sr-Latn-RS" dirty="0" smtClean="0"/>
              <a:t>оцијална компетенција детета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b="1" dirty="0" smtClean="0"/>
              <a:t>Протективни фактори</a:t>
            </a:r>
            <a:endParaRPr lang="sr-Latn-RS" b="1" dirty="0"/>
          </a:p>
        </p:txBody>
      </p:sp>
    </p:spTree>
    <p:extLst>
      <p:ext uri="{BB962C8B-B14F-4D97-AF65-F5344CB8AC3E}">
        <p14:creationId xmlns="" xmlns:p14="http://schemas.microsoft.com/office/powerpoint/2010/main" val="895534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026563"/>
          </a:xfrm>
        </p:spPr>
        <p:txBody>
          <a:bodyPr>
            <a:noAutofit/>
          </a:bodyPr>
          <a:lstStyle/>
          <a:p>
            <a:r>
              <a:rPr lang="ru-RU" sz="1600" dirty="0" smtClean="0"/>
              <a:t>Резултати различитих програма ране превенције насиља у појединим земљама показују да се пораст насиља код младих може зауставити и да се учесталост насиљау целини може битно смањити. Они нам показују и да је најуспешнији приступ</a:t>
            </a:r>
            <a:r>
              <a:rPr lang="sr-Cyrl-RS" sz="1600" dirty="0" smtClean="0"/>
              <a:t>превенцији насиља онај који:</a:t>
            </a:r>
          </a:p>
          <a:p>
            <a:pPr>
              <a:buNone/>
            </a:pPr>
            <a:r>
              <a:rPr lang="ru-RU" sz="1600" dirty="0" smtClean="0"/>
              <a:t>· са </a:t>
            </a:r>
            <a:r>
              <a:rPr lang="ru-RU" sz="1600" b="1" dirty="0" smtClean="0"/>
              <a:t>подизањем свести</a:t>
            </a:r>
            <a:r>
              <a:rPr lang="ru-RU" sz="1600" dirty="0" smtClean="0"/>
              <a:t> и знања о насиљу почиње </a:t>
            </a:r>
            <a:r>
              <a:rPr lang="ru-RU" sz="1600" b="1" dirty="0" smtClean="0"/>
              <a:t>од раног узраста</a:t>
            </a:r>
            <a:r>
              <a:rPr lang="ru-RU" sz="1600" dirty="0" smtClean="0"/>
              <a:t>;</a:t>
            </a:r>
          </a:p>
          <a:p>
            <a:pPr>
              <a:buNone/>
            </a:pPr>
            <a:r>
              <a:rPr lang="ru-RU" sz="1600" dirty="0" smtClean="0"/>
              <a:t>· обухвата </a:t>
            </a:r>
            <a:r>
              <a:rPr lang="ru-RU" sz="1600" b="1" dirty="0" smtClean="0"/>
              <a:t>све учеснике у животу и раду установе </a:t>
            </a:r>
            <a:r>
              <a:rPr lang="ru-RU" sz="1600" dirty="0" smtClean="0"/>
              <a:t>- запослене, децу и родитеље;</a:t>
            </a:r>
          </a:p>
          <a:p>
            <a:pPr>
              <a:buNone/>
            </a:pPr>
            <a:r>
              <a:rPr lang="sr-Cyrl-RS" sz="1600" dirty="0" smtClean="0"/>
              <a:t>· прожима </a:t>
            </a:r>
            <a:r>
              <a:rPr lang="sr-Cyrl-RS" sz="1600" b="1" dirty="0" smtClean="0"/>
              <a:t>цео образовно-васпитни процес</a:t>
            </a:r>
            <a:r>
              <a:rPr lang="sr-Cyrl-RS" sz="1600" dirty="0" smtClean="0"/>
              <a:t>;</a:t>
            </a:r>
          </a:p>
          <a:p>
            <a:pPr>
              <a:buNone/>
            </a:pPr>
            <a:r>
              <a:rPr lang="ru-RU" sz="1600" dirty="0" smtClean="0"/>
              <a:t>· усмерен је на </a:t>
            </a:r>
            <a:r>
              <a:rPr lang="ru-RU" sz="1600" b="1" dirty="0" smtClean="0"/>
              <a:t>изградњу позитивне климе </a:t>
            </a:r>
            <a:r>
              <a:rPr lang="ru-RU" sz="1600" dirty="0" smtClean="0"/>
              <a:t>у установи;</a:t>
            </a:r>
          </a:p>
          <a:p>
            <a:pPr>
              <a:buNone/>
            </a:pPr>
            <a:r>
              <a:rPr lang="ru-RU" sz="1600" dirty="0" smtClean="0"/>
              <a:t>· </a:t>
            </a:r>
            <a:r>
              <a:rPr lang="ru-RU" sz="1600" b="1" dirty="0" smtClean="0"/>
              <a:t>не толерише насиље</a:t>
            </a:r>
            <a:r>
              <a:rPr lang="ru-RU" sz="1600" dirty="0" smtClean="0"/>
              <a:t>, а </a:t>
            </a:r>
            <a:r>
              <a:rPr lang="ru-RU" sz="1600" b="1" dirty="0" smtClean="0"/>
              <a:t>подстиче позитивно понашање</a:t>
            </a:r>
            <a:r>
              <a:rPr lang="ru-RU" sz="1600" dirty="0" smtClean="0"/>
              <a:t>;</a:t>
            </a:r>
          </a:p>
          <a:p>
            <a:pPr>
              <a:buNone/>
            </a:pPr>
            <a:r>
              <a:rPr lang="ru-RU" sz="1600" dirty="0" smtClean="0"/>
              <a:t>· </a:t>
            </a:r>
            <a:r>
              <a:rPr lang="ru-RU" sz="1600" b="1" dirty="0" smtClean="0"/>
              <a:t>укључује децу </a:t>
            </a:r>
            <a:r>
              <a:rPr lang="ru-RU" sz="1600" dirty="0" smtClean="0"/>
              <a:t>и као креаторе и као реализаторе превентивних активности;</a:t>
            </a:r>
          </a:p>
          <a:p>
            <a:pPr indent="-182880">
              <a:buNone/>
            </a:pPr>
            <a:r>
              <a:rPr lang="ru-RU" sz="1600" dirty="0" smtClean="0"/>
              <a:t>· развија вршњачке тимове подршке деци и добија </a:t>
            </a:r>
            <a:r>
              <a:rPr lang="ru-RU" sz="1600" b="1" dirty="0" smtClean="0"/>
              <a:t>пуну подршку локалне заједнице.</a:t>
            </a:r>
          </a:p>
          <a:p>
            <a:pPr>
              <a:spcAft>
                <a:spcPts val="600"/>
              </a:spcAft>
              <a:buNone/>
            </a:pPr>
            <a:r>
              <a:rPr lang="ru-RU" sz="1600" b="1" dirty="0" smtClean="0"/>
              <a:t>	Здраво и подстицајно окружење  </a:t>
            </a:r>
            <a:r>
              <a:rPr lang="ru-RU" sz="1600" dirty="0" smtClean="0"/>
              <a:t>је саставни део </a:t>
            </a:r>
            <a:r>
              <a:rPr lang="ru-RU" sz="1600" b="1" dirty="0" smtClean="0"/>
              <a:t>професионалне и личне одговорности свих запослених</a:t>
            </a:r>
            <a:r>
              <a:rPr lang="ru-RU" sz="1600" dirty="0" smtClean="0"/>
              <a:t> у образовно-васпитним установама. </a:t>
            </a:r>
          </a:p>
          <a:p>
            <a:pPr>
              <a:spcAft>
                <a:spcPts val="600"/>
              </a:spcAft>
              <a:buNone/>
            </a:pPr>
            <a:r>
              <a:rPr lang="ru-RU" sz="1600" dirty="0" smtClean="0"/>
              <a:t>    Превенција захтева ангажовање и других учесника у образовно-васпитном процесу</a:t>
            </a:r>
            <a:r>
              <a:rPr lang="ru-RU" sz="1600" b="1" dirty="0" smtClean="0"/>
              <a:t>: деце, родитеља и локалне заједнице</a:t>
            </a:r>
            <a:r>
              <a:rPr lang="ru-RU" sz="1600" dirty="0" smtClean="0"/>
              <a:t>. </a:t>
            </a:r>
            <a:endParaRPr lang="en-US" sz="1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sr-Cyrl-RS" dirty="0" smtClean="0"/>
              <a:t>ПРОГРАМИ ПРЕВЕНЦИЈЕ НАСИЉА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242587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sr-Cyrl-CS" dirty="0" smtClean="0"/>
              <a:t>	</a:t>
            </a:r>
            <a:r>
              <a:rPr lang="sr-Cyrl-RS" dirty="0" smtClean="0"/>
              <a:t> П</a:t>
            </a:r>
            <a:r>
              <a:rPr lang="sr-Cyrl-CS" dirty="0" smtClean="0"/>
              <a:t>рограмом заштите од насиља, злостављања и занемаривања представља </a:t>
            </a:r>
            <a:r>
              <a:rPr lang="ru-RU" b="1" dirty="0" smtClean="0"/>
              <a:t>скуп мера и </a:t>
            </a:r>
            <a:r>
              <a:rPr lang="ru-RU" dirty="0" smtClean="0"/>
              <a:t>активности које имају за </a:t>
            </a:r>
            <a:r>
              <a:rPr lang="ru-RU" b="1" dirty="0" smtClean="0"/>
              <a:t>циљ</a:t>
            </a:r>
            <a:r>
              <a:rPr lang="ru-RU" dirty="0" smtClean="0"/>
              <a:t> стварање </a:t>
            </a:r>
            <a:r>
              <a:rPr lang="ru-RU" b="1" dirty="0" smtClean="0"/>
              <a:t>безбедног и подстицајног окружења</a:t>
            </a:r>
            <a:r>
              <a:rPr lang="ru-RU" dirty="0" smtClean="0"/>
              <a:t>, неговање атмосфере </a:t>
            </a:r>
            <a:r>
              <a:rPr lang="ru-RU" b="1" dirty="0" smtClean="0"/>
              <a:t>сарадње, уважавања и конструктивне комуникације</a:t>
            </a:r>
            <a:r>
              <a:rPr lang="ru-RU" dirty="0" smtClean="0"/>
              <a:t>, у коме неће бити насиља, или ће га бити што мање.</a:t>
            </a:r>
            <a:endParaRPr lang="en-US" dirty="0" smtClean="0"/>
          </a:p>
          <a:p>
            <a:pPr algn="just"/>
            <a:r>
              <a:rPr lang="sr-Cyrl-CS" dirty="0" smtClean="0"/>
              <a:t>Програмом заштите дефинишу се </a:t>
            </a:r>
            <a:r>
              <a:rPr lang="sr-Cyrl-CS" b="1" dirty="0" smtClean="0"/>
              <a:t>превентивне</a:t>
            </a:r>
            <a:r>
              <a:rPr lang="sr-Cyrl-CS" dirty="0" smtClean="0"/>
              <a:t> и </a:t>
            </a:r>
            <a:r>
              <a:rPr lang="sr-Cyrl-CS" b="1" dirty="0" smtClean="0"/>
              <a:t>интервентне</a:t>
            </a:r>
            <a:r>
              <a:rPr lang="sr-Cyrl-CS" dirty="0" smtClean="0"/>
              <a:t> активности. </a:t>
            </a:r>
            <a:endParaRPr lang="en-US" dirty="0" smtClean="0"/>
          </a:p>
          <a:p>
            <a:pPr lvl="0" algn="just"/>
            <a:r>
              <a:rPr lang="sr-Cyrl-CS" b="1" dirty="0" smtClean="0"/>
              <a:t> Циљеви превенције:</a:t>
            </a:r>
            <a:r>
              <a:rPr lang="en-US" dirty="0" smtClean="0"/>
              <a:t> </a:t>
            </a:r>
          </a:p>
          <a:p>
            <a:pPr algn="just"/>
            <a:r>
              <a:rPr lang="sr-Latn-RS" dirty="0" smtClean="0"/>
              <a:t>- </a:t>
            </a:r>
            <a:r>
              <a:rPr lang="sr-Cyrl-CS" dirty="0" smtClean="0"/>
              <a:t>Стварање и неговање климе у којој </a:t>
            </a:r>
            <a:r>
              <a:rPr lang="sr-Cyrl-CS" b="1" dirty="0" smtClean="0"/>
              <a:t>се учи, развија и негује културно понашање и уважавање личности</a:t>
            </a:r>
            <a:r>
              <a:rPr lang="sr-Cyrl-CS" dirty="0" smtClean="0"/>
              <a:t>, </a:t>
            </a:r>
            <a:r>
              <a:rPr lang="sr-Cyrl-CS" b="1" dirty="0" smtClean="0"/>
              <a:t>не толерише насиље</a:t>
            </a:r>
            <a:r>
              <a:rPr lang="sr-Cyrl-CS" dirty="0" smtClean="0"/>
              <a:t>, </a:t>
            </a:r>
            <a:r>
              <a:rPr lang="sr-Cyrl-CS" b="1" dirty="0" smtClean="0"/>
              <a:t>не ћути у вези са насиљем</a:t>
            </a:r>
            <a:r>
              <a:rPr lang="sr-Cyrl-CS" dirty="0" smtClean="0"/>
              <a:t>, развија одговорност свих запослених и обавезивање на поступање свих који имају сазнање о насиљу,</a:t>
            </a:r>
            <a:endParaRPr lang="en-US" dirty="0" smtClean="0"/>
          </a:p>
          <a:p>
            <a:pPr lvl="0" algn="just"/>
            <a:r>
              <a:rPr lang="ru-RU" b="1" dirty="0" smtClean="0"/>
              <a:t>Циљ интервенције</a:t>
            </a:r>
            <a:r>
              <a:rPr lang="ru-RU" dirty="0" smtClean="0"/>
              <a:t> је да се, пре свега, заустави насиље и злостављање, да се обезбеди сигурност, смањи ризик од понављања и да се ублаже и отклоне последице.</a:t>
            </a:r>
            <a:endParaRPr lang="en-US" dirty="0" smtClean="0"/>
          </a:p>
          <a:p>
            <a:pPr lvl="0" algn="just"/>
            <a:r>
              <a:rPr lang="ru-RU" dirty="0" smtClean="0"/>
              <a:t>Веома је важно </a:t>
            </a:r>
            <a:r>
              <a:rPr lang="ru-RU" b="1" dirty="0" smtClean="0"/>
              <a:t>д</a:t>
            </a:r>
            <a:r>
              <a:rPr lang="sr-Cyrl-CS" b="1" dirty="0" smtClean="0"/>
              <a:t>ефинисање процедура и поступака</a:t>
            </a:r>
            <a:r>
              <a:rPr lang="sr-Cyrl-CS" dirty="0" smtClean="0"/>
              <a:t> и информисање свих укључених у живот и рад Установе о поступцима за заштиту од насиља и реаговања у ситуацијама насиља </a:t>
            </a:r>
            <a:endParaRPr lang="en-US" dirty="0" smtClean="0"/>
          </a:p>
          <a:p>
            <a:pPr algn="just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pPr algn="ctr"/>
            <a:r>
              <a:rPr lang="sr-Cyrl-RS" sz="2800" dirty="0" smtClean="0"/>
              <a:t>ПРОГРАМ ЗАШТИТЕ И МЕРЕ ПРЕВЕНЦИЈЕ 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688632"/>
          </a:xfrm>
        </p:spPr>
        <p:txBody>
          <a:bodyPr>
            <a:normAutofit fontScale="47500" lnSpcReduction="20000"/>
          </a:bodyPr>
          <a:lstStyle/>
          <a:p>
            <a:pPr lvl="0"/>
            <a:r>
              <a:rPr lang="ru-RU" sz="6000" dirty="0" smtClean="0"/>
              <a:t>Мере превенције могу бити врло различите, од физичког уређења простора, повећаног надзора над децом у установи и дворишту, па до осмишљавања програма, пројеката, акција. </a:t>
            </a:r>
            <a:endParaRPr lang="en-US" sz="6000" dirty="0" smtClean="0"/>
          </a:p>
          <a:p>
            <a:pPr lvl="0"/>
            <a:r>
              <a:rPr lang="ru-RU" sz="6000" dirty="0" smtClean="0"/>
              <a:t>Превенција насиља се односи на планирање и реализовање активности којима се </a:t>
            </a:r>
            <a:r>
              <a:rPr lang="ru-RU" sz="6000" b="1" dirty="0" smtClean="0"/>
              <a:t>развија и негује уважавање, конструктивна комуникација и ненасилно решавање конфликата</a:t>
            </a:r>
            <a:r>
              <a:rPr lang="ru-RU" sz="6000" dirty="0" smtClean="0"/>
              <a:t>. </a:t>
            </a:r>
          </a:p>
          <a:p>
            <a:pPr lvl="0"/>
            <a:r>
              <a:rPr lang="ru-RU" sz="6000" dirty="0" smtClean="0"/>
              <a:t>У мере превенције спадају </a:t>
            </a:r>
            <a:r>
              <a:rPr lang="ru-RU" sz="6000" b="1" dirty="0" smtClean="0"/>
              <a:t>физичке мере, васпитно-образовне, социјалне</a:t>
            </a:r>
            <a:endParaRPr lang="en-US" sz="6000" dirty="0" smtClean="0"/>
          </a:p>
          <a:p>
            <a:endParaRPr lang="en-US" sz="5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sr-Cyrl-RS" sz="3100" dirty="0" smtClean="0"/>
              <a:t> </a:t>
            </a:r>
            <a:br>
              <a:rPr lang="sr-Cyrl-RS" sz="3100" dirty="0" smtClean="0"/>
            </a:br>
            <a:r>
              <a:rPr lang="sr-Cyrl-RS" sz="3100" dirty="0" smtClean="0"/>
              <a:t>ПРЕВЕНТИВНЕ АКТИВНОСТИ</a:t>
            </a:r>
            <a:r>
              <a:rPr lang="sr-Cyrl-RS" dirty="0" smtClean="0"/>
              <a:t/>
            </a:r>
            <a:br>
              <a:rPr lang="sr-Cyrl-R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6120680"/>
          </a:xfrm>
        </p:spPr>
        <p:txBody>
          <a:bodyPr>
            <a:noAutofit/>
          </a:bodyPr>
          <a:lstStyle/>
          <a:p>
            <a:r>
              <a:rPr lang="ru-RU" sz="1700" b="1" dirty="0" smtClean="0"/>
              <a:t>Физичке мере </a:t>
            </a:r>
            <a:r>
              <a:rPr lang="ru-RU" sz="1700" dirty="0" smtClean="0"/>
              <a:t>подразумевају: </a:t>
            </a:r>
          </a:p>
          <a:p>
            <a:pPr marL="182880">
              <a:buNone/>
            </a:pPr>
            <a:r>
              <a:rPr lang="ru-RU" sz="1700" dirty="0" smtClean="0"/>
              <a:t>	</a:t>
            </a:r>
            <a:r>
              <a:rPr lang="ru-RU" sz="1600" dirty="0" smtClean="0"/>
              <a:t>-физичку безбедност простора у коме деца бораве; адекватно осветљење у   згради и дворишту; </a:t>
            </a:r>
            <a:r>
              <a:rPr lang="sr-Cyrl-RS" sz="1600" dirty="0" smtClean="0"/>
              <a:t>ограђено и безбедно двориште; безбедни терени за игру; </a:t>
            </a:r>
            <a:r>
              <a:rPr lang="ru-RU" sz="1600" dirty="0" smtClean="0"/>
              <a:t>обилажење установе од стране полицијског службеника;</a:t>
            </a:r>
            <a:r>
              <a:rPr lang="sr-Cyrl-RS" sz="1600" dirty="0" smtClean="0"/>
              <a:t> физичко-техничко обезбеђење.</a:t>
            </a:r>
          </a:p>
          <a:p>
            <a:pPr marL="182880">
              <a:buNone/>
            </a:pPr>
            <a:endParaRPr lang="sr-Cyrl-RS" sz="1600" dirty="0" smtClean="0"/>
          </a:p>
          <a:p>
            <a:pPr marL="182880" lvl="0"/>
            <a:r>
              <a:rPr lang="ru-RU" sz="1600" b="1" dirty="0" smtClean="0"/>
              <a:t>Васпитно-образовне мере</a:t>
            </a:r>
            <a:r>
              <a:rPr lang="ru-RU" sz="1600" dirty="0" smtClean="0"/>
              <a:t> подразумевају:</a:t>
            </a:r>
            <a:endParaRPr lang="en-US" sz="1600" dirty="0" smtClean="0"/>
          </a:p>
          <a:p>
            <a:pPr marL="182880"/>
            <a:r>
              <a:rPr lang="ru-RU" sz="1600" dirty="0" smtClean="0"/>
              <a:t>- постављање релевантних васпитних циљева кроз редовне активности у вртићу и васпитни рад са децом; </a:t>
            </a:r>
            <a:endParaRPr lang="en-US" sz="1600" dirty="0" smtClean="0"/>
          </a:p>
          <a:p>
            <a:pPr marL="182880"/>
            <a:r>
              <a:rPr lang="ru-RU" sz="1600" dirty="0" smtClean="0"/>
              <a:t>- различити </a:t>
            </a:r>
            <a:r>
              <a:rPr lang="ru-RU" sz="1600" b="1" dirty="0" smtClean="0"/>
              <a:t>програми</a:t>
            </a:r>
            <a:r>
              <a:rPr lang="ru-RU" sz="1600" dirty="0" smtClean="0"/>
              <a:t> помоћи деци </a:t>
            </a:r>
            <a:r>
              <a:rPr lang="ru-RU" sz="1600" b="1" dirty="0" smtClean="0"/>
              <a:t>у развијању просоцијалних животних вештина;</a:t>
            </a:r>
            <a:r>
              <a:rPr lang="ru-RU" sz="1600" dirty="0" smtClean="0"/>
              <a:t> </a:t>
            </a:r>
            <a:endParaRPr lang="en-US" sz="1600" dirty="0" smtClean="0"/>
          </a:p>
          <a:p>
            <a:pPr marL="182880"/>
            <a:r>
              <a:rPr lang="ru-RU" sz="1600" dirty="0" smtClean="0"/>
              <a:t>-успостављање </a:t>
            </a:r>
            <a:r>
              <a:rPr lang="ru-RU" sz="1600" b="1" dirty="0" smtClean="0"/>
              <a:t>правила понашања </a:t>
            </a:r>
            <a:r>
              <a:rPr lang="ru-RU" sz="1600" dirty="0" smtClean="0"/>
              <a:t>и њихова доследна примена; </a:t>
            </a:r>
            <a:endParaRPr lang="en-US" sz="1600" dirty="0" smtClean="0"/>
          </a:p>
          <a:p>
            <a:pPr marL="182880"/>
            <a:r>
              <a:rPr lang="ru-RU" sz="1600" dirty="0" smtClean="0"/>
              <a:t>- осмишљавање разноврсне понуде </a:t>
            </a:r>
            <a:r>
              <a:rPr lang="ru-RU" sz="1600" b="1" dirty="0" smtClean="0"/>
              <a:t>посебних програма</a:t>
            </a:r>
            <a:r>
              <a:rPr lang="ru-RU" sz="1600" dirty="0" smtClean="0"/>
              <a:t>;</a:t>
            </a:r>
          </a:p>
          <a:p>
            <a:pPr marL="182880"/>
            <a:endParaRPr lang="en-US" sz="1600" dirty="0" smtClean="0"/>
          </a:p>
          <a:p>
            <a:pPr marL="182880" lvl="0"/>
            <a:r>
              <a:rPr lang="ru-RU" sz="1600" b="1" dirty="0" smtClean="0"/>
              <a:t>Социјалне мере</a:t>
            </a:r>
            <a:r>
              <a:rPr lang="ru-RU" sz="1600" dirty="0" smtClean="0"/>
              <a:t> подразумевају: </a:t>
            </a:r>
            <a:endParaRPr lang="en-US" sz="1600" dirty="0" smtClean="0"/>
          </a:p>
          <a:p>
            <a:pPr marL="182880" lvl="0"/>
            <a:r>
              <a:rPr lang="ru-RU" sz="1600" dirty="0" smtClean="0"/>
              <a:t>успостављање </a:t>
            </a:r>
            <a:r>
              <a:rPr lang="ru-RU" sz="1600" b="1" dirty="0" smtClean="0"/>
              <a:t>правила понашања </a:t>
            </a:r>
            <a:r>
              <a:rPr lang="ru-RU" sz="1600" dirty="0" smtClean="0"/>
              <a:t>и њихова доследна примена; </a:t>
            </a:r>
            <a:endParaRPr lang="en-US" sz="1600" dirty="0" smtClean="0"/>
          </a:p>
          <a:p>
            <a:pPr marL="182880" lvl="0"/>
            <a:r>
              <a:rPr lang="ru-RU" sz="1600" dirty="0" smtClean="0"/>
              <a:t>благовремено и континуирано </a:t>
            </a:r>
            <a:r>
              <a:rPr lang="ru-RU" sz="1600" b="1" dirty="0" smtClean="0"/>
              <a:t>информисање</a:t>
            </a:r>
            <a:r>
              <a:rPr lang="ru-RU" sz="1600" dirty="0" smtClean="0"/>
              <a:t> свих актера у установи;</a:t>
            </a:r>
            <a:endParaRPr lang="en-US" sz="1600" dirty="0" smtClean="0"/>
          </a:p>
          <a:p>
            <a:pPr marL="182880" lvl="0"/>
            <a:r>
              <a:rPr lang="ru-RU" sz="1600" b="1" dirty="0" smtClean="0"/>
              <a:t>сарадња и развијање партнерства са родитељима и локалном заједницом </a:t>
            </a:r>
            <a:r>
              <a:rPr lang="ru-RU" sz="1600" dirty="0" smtClean="0"/>
              <a:t>са циљем ангажовања свих потенцијала и ресурса који могу допринети  превенцији насиља, злостављања и занемаривања деце. </a:t>
            </a:r>
            <a:endParaRPr lang="en-US" sz="1600" dirty="0" smtClean="0"/>
          </a:p>
          <a:p>
            <a:pPr marL="182880"/>
            <a:r>
              <a:rPr lang="ru-RU" sz="1600" dirty="0" smtClean="0"/>
              <a:t>сарадња са другим институцијама у циљу раног идентификовања проблема код деце и правовременог пружања савета и помоћи.  </a:t>
            </a:r>
            <a:endParaRPr lang="en-US" sz="1600" dirty="0" smtClean="0"/>
          </a:p>
          <a:p>
            <a:endParaRPr lang="en-US" sz="1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19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026563"/>
          </a:xfrm>
        </p:spPr>
        <p:txBody>
          <a:bodyPr>
            <a:normAutofit lnSpcReduction="10000"/>
          </a:bodyPr>
          <a:lstStyle/>
          <a:p>
            <a:r>
              <a:rPr lang="sr-Latn-RS" sz="1400" dirty="0" smtClean="0"/>
              <a:t>Прихвате и науче вештине потребне за боравак и живот деце у колективу</a:t>
            </a:r>
          </a:p>
          <a:p>
            <a:r>
              <a:rPr lang="az-Cyrl-AZ" sz="1400" dirty="0" smtClean="0"/>
              <a:t>О</a:t>
            </a:r>
            <a:r>
              <a:rPr lang="sr-Latn-RS" sz="1400" dirty="0" smtClean="0"/>
              <a:t>сећају се заштићено и сигурно у установи</a:t>
            </a:r>
          </a:p>
          <a:p>
            <a:r>
              <a:rPr lang="az-Cyrl-AZ" sz="1400" dirty="0" smtClean="0"/>
              <a:t>У</a:t>
            </a:r>
            <a:r>
              <a:rPr lang="sr-Latn-RS" sz="1400" dirty="0" smtClean="0"/>
              <a:t>спешније и ефикасније уче</a:t>
            </a:r>
          </a:p>
          <a:p>
            <a:r>
              <a:rPr lang="az-Cyrl-AZ" sz="1400" dirty="0" smtClean="0"/>
              <a:t>Б</a:t>
            </a:r>
            <a:r>
              <a:rPr lang="sr-Latn-RS" sz="1400" dirty="0" smtClean="0"/>
              <a:t>уду одговорнија и науче да управљају сопствњним понашањем у конфликтним ситуацијама</a:t>
            </a:r>
            <a:r>
              <a:rPr lang="sr-Cyrl-RS" sz="1400" dirty="0" smtClean="0"/>
              <a:t> </a:t>
            </a:r>
            <a:r>
              <a:rPr lang="sr-Latn-RS" sz="1400" dirty="0" smtClean="0"/>
              <a:t>(да их избегавају или конструктивно решавају)</a:t>
            </a:r>
          </a:p>
          <a:p>
            <a:r>
              <a:rPr lang="az-Cyrl-AZ" sz="1400" dirty="0" smtClean="0"/>
              <a:t>Д</a:t>
            </a:r>
            <a:r>
              <a:rPr lang="sr-Latn-RS" sz="1400" dirty="0" smtClean="0"/>
              <a:t>а управљају осећањима као што су љутња,</a:t>
            </a:r>
            <a:r>
              <a:rPr lang="sr-Cyrl-RS" sz="1400" dirty="0" smtClean="0"/>
              <a:t> </a:t>
            </a:r>
            <a:r>
              <a:rPr lang="sr-Latn-RS" sz="1400" dirty="0" smtClean="0"/>
              <a:t>фрустрација,</a:t>
            </a:r>
            <a:r>
              <a:rPr lang="sr-Cyrl-RS" sz="1400" dirty="0" smtClean="0"/>
              <a:t> </a:t>
            </a:r>
            <a:r>
              <a:rPr lang="sr-Latn-RS" sz="1400" dirty="0" smtClean="0"/>
              <a:t>срећа и усхићење</a:t>
            </a:r>
          </a:p>
          <a:p>
            <a:r>
              <a:rPr lang="az-Cyrl-AZ" sz="1400" dirty="0" smtClean="0"/>
              <a:t>У</a:t>
            </a:r>
            <a:r>
              <a:rPr lang="sr-Latn-RS" sz="1400" dirty="0" smtClean="0"/>
              <a:t>спостављају и негују пријатељства</a:t>
            </a:r>
          </a:p>
          <a:p>
            <a:r>
              <a:rPr lang="az-Cyrl-AZ" sz="1400" dirty="0" smtClean="0"/>
              <a:t>Н</a:t>
            </a:r>
            <a:r>
              <a:rPr lang="sr-Latn-RS" sz="1400" dirty="0" smtClean="0"/>
              <a:t>ауче да заштите своја и поштују права других</a:t>
            </a:r>
            <a:r>
              <a:rPr lang="sr-Cyrl-RS" sz="1400" dirty="0" smtClean="0"/>
              <a:t> </a:t>
            </a:r>
            <a:r>
              <a:rPr lang="sr-Latn-RS" sz="1400" dirty="0" smtClean="0"/>
              <a:t>(на пример,право на приватност,</a:t>
            </a:r>
            <a:r>
              <a:rPr lang="sr-Cyrl-RS" sz="1400" dirty="0" smtClean="0"/>
              <a:t> </a:t>
            </a:r>
            <a:r>
              <a:rPr lang="sr-Latn-RS" sz="1400" dirty="0" smtClean="0"/>
              <a:t>слободу избора и сл.)</a:t>
            </a:r>
          </a:p>
          <a:p>
            <a:r>
              <a:rPr lang="az-Cyrl-AZ" sz="1400" dirty="0" smtClean="0"/>
              <a:t>Р</a:t>
            </a:r>
            <a:r>
              <a:rPr lang="sr-Latn-RS" sz="1400" dirty="0" smtClean="0"/>
              <a:t>азумеју и прихватају разлике,</a:t>
            </a:r>
            <a:r>
              <a:rPr lang="sr-Cyrl-RS" sz="1400" dirty="0" smtClean="0"/>
              <a:t> </a:t>
            </a:r>
            <a:r>
              <a:rPr lang="sr-Latn-RS" sz="1400" dirty="0" smtClean="0"/>
              <a:t>сарађују са другима и раде тимски.</a:t>
            </a:r>
            <a:endParaRPr lang="sr-Cyrl-RS" sz="1400" dirty="0" smtClean="0"/>
          </a:p>
          <a:p>
            <a:endParaRPr lang="sr-Latn-RS" sz="1400" dirty="0" smtClean="0"/>
          </a:p>
          <a:p>
            <a:pPr marL="0" indent="0" algn="ctr">
              <a:buNone/>
            </a:pPr>
            <a:r>
              <a:rPr lang="az-Cyrl-AZ" sz="1800" b="1" dirty="0" smtClean="0"/>
              <a:t>П</a:t>
            </a:r>
            <a:r>
              <a:rPr lang="sr-Latn-RS" sz="1800" b="1" dirty="0" smtClean="0"/>
              <a:t>ревентивне активности допринеће да одрасли:</a:t>
            </a:r>
            <a:endParaRPr lang="sr-Cyrl-RS" sz="1800" b="1" dirty="0" smtClean="0"/>
          </a:p>
          <a:p>
            <a:r>
              <a:rPr lang="az-Cyrl-AZ" sz="1400" dirty="0" smtClean="0"/>
              <a:t>П</a:t>
            </a:r>
            <a:r>
              <a:rPr lang="sr-Latn-RS" sz="1400" dirty="0" smtClean="0"/>
              <a:t>реузму одговорност за стварање и неговање подстицајног окружења у установи</a:t>
            </a:r>
          </a:p>
          <a:p>
            <a:r>
              <a:rPr lang="az-Cyrl-AZ" sz="1400" dirty="0" smtClean="0"/>
              <a:t>Р</a:t>
            </a:r>
            <a:r>
              <a:rPr lang="sr-Latn-RS" sz="1400" dirty="0" smtClean="0"/>
              <a:t>азвијају и негују здраве стилове комуникације и односа са другима</a:t>
            </a:r>
          </a:p>
          <a:p>
            <a:r>
              <a:rPr lang="sr-Latn-RS" sz="1400" dirty="0" smtClean="0"/>
              <a:t>Поштују своја и права других</a:t>
            </a:r>
          </a:p>
          <a:p>
            <a:r>
              <a:rPr lang="az-Cyrl-AZ" sz="1400" dirty="0" smtClean="0"/>
              <a:t>У</a:t>
            </a:r>
            <a:r>
              <a:rPr lang="sr-Latn-RS" sz="1400" dirty="0" smtClean="0"/>
              <a:t>важавају различитости и негују кооперативност и сарадњу</a:t>
            </a:r>
          </a:p>
          <a:p>
            <a:r>
              <a:rPr lang="az-Cyrl-AZ" sz="1400" dirty="0" smtClean="0"/>
              <a:t>У</a:t>
            </a:r>
            <a:r>
              <a:rPr lang="sr-Latn-RS" sz="1400" dirty="0" smtClean="0"/>
              <a:t>своје и примењују практична знања и вештине за конструктивно превазилажење сукоба и кризних ситуација (саосећајна комуникација,</a:t>
            </a:r>
            <a:r>
              <a:rPr lang="sr-Cyrl-RS" sz="1400" dirty="0" smtClean="0"/>
              <a:t> </a:t>
            </a:r>
            <a:r>
              <a:rPr lang="sr-Latn-RS" sz="1400" dirty="0" smtClean="0"/>
              <a:t>посредовање у конфликтима,</a:t>
            </a:r>
            <a:r>
              <a:rPr lang="sr-Cyrl-RS" sz="1400" dirty="0" smtClean="0"/>
              <a:t> </a:t>
            </a:r>
            <a:r>
              <a:rPr lang="sr-Latn-RS" sz="1400" dirty="0" smtClean="0"/>
              <a:t>комуникација са медијима и сл.)</a:t>
            </a:r>
          </a:p>
          <a:p>
            <a:r>
              <a:rPr lang="az-Cyrl-AZ" sz="1400" dirty="0" smtClean="0"/>
              <a:t>У</a:t>
            </a:r>
            <a:r>
              <a:rPr lang="sr-Latn-RS" sz="1400" dirty="0" smtClean="0"/>
              <a:t>оче и конструктивно се супроставе разним облицима насиља</a:t>
            </a:r>
          </a:p>
          <a:p>
            <a:pPr marL="0" indent="0">
              <a:buNone/>
            </a:pPr>
            <a:endParaRPr lang="sr-Latn-RS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568952" cy="288032"/>
          </a:xfrm>
        </p:spPr>
        <p:txBody>
          <a:bodyPr>
            <a:noAutofit/>
          </a:bodyPr>
          <a:lstStyle/>
          <a:p>
            <a:pPr algn="ctr"/>
            <a:r>
              <a:rPr lang="az-Cyrl-AZ" sz="1800" dirty="0" smtClean="0"/>
              <a:t>П</a:t>
            </a:r>
            <a:r>
              <a:rPr lang="sr-Latn-RS" sz="1800" dirty="0" smtClean="0">
                <a:effectLst/>
              </a:rPr>
              <a:t>ревентивне</a:t>
            </a:r>
            <a:r>
              <a:rPr lang="sr-Latn-RS" sz="1800" dirty="0" smtClean="0"/>
              <a:t> активности </a:t>
            </a:r>
            <a:r>
              <a:rPr lang="sr-Cyrl-RS" sz="1800" dirty="0" smtClean="0"/>
              <a:t> </a:t>
            </a:r>
            <a:r>
              <a:rPr lang="sr-Latn-RS" sz="1800" dirty="0" smtClean="0"/>
              <a:t>допринеће </a:t>
            </a:r>
            <a:r>
              <a:rPr lang="sr-Cyrl-RS" sz="1800" dirty="0" smtClean="0"/>
              <a:t> </a:t>
            </a:r>
            <a:r>
              <a:rPr lang="sr-Latn-RS" sz="1800" dirty="0" smtClean="0"/>
              <a:t>да</a:t>
            </a:r>
            <a:r>
              <a:rPr lang="sr-Cyrl-RS" sz="1800" dirty="0" smtClean="0"/>
              <a:t> </a:t>
            </a:r>
            <a:r>
              <a:rPr lang="sr-Latn-RS" sz="1800" dirty="0" smtClean="0"/>
              <a:t> деца:</a:t>
            </a:r>
            <a:endParaRPr lang="sr-Latn-RS" sz="1800" dirty="0"/>
          </a:p>
        </p:txBody>
      </p:sp>
    </p:spTree>
    <p:extLst>
      <p:ext uri="{BB962C8B-B14F-4D97-AF65-F5344CB8AC3E}">
        <p14:creationId xmlns="" xmlns:p14="http://schemas.microsoft.com/office/powerpoint/2010/main" val="2650794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ozitivna disciplina vs nametnuta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836712"/>
            <a:ext cx="8064896" cy="5256584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648072"/>
          </a:xfrm>
        </p:spPr>
        <p:txBody>
          <a:bodyPr>
            <a:normAutofit/>
          </a:bodyPr>
          <a:lstStyle/>
          <a:p>
            <a:r>
              <a:rPr lang="sr-Cyrl-RS" sz="2400" dirty="0" smtClean="0"/>
              <a:t>Позитивна дисциплина- наметнута дисциплина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9552" y="692696"/>
            <a:ext cx="8147248" cy="5314595"/>
          </a:xfrm>
        </p:spPr>
        <p:txBody>
          <a:bodyPr>
            <a:normAutofit fontScale="85000" lnSpcReduction="10000"/>
          </a:bodyPr>
          <a:lstStyle/>
          <a:p>
            <a:r>
              <a:rPr lang="ru-RU" i="1" dirty="0" smtClean="0"/>
              <a:t>Васпитачу може да помогне ако се сети да су деца која ударају и задиркују другу децу у невољи</a:t>
            </a:r>
          </a:p>
          <a:p>
            <a:pPr>
              <a:buNone/>
            </a:pPr>
            <a:r>
              <a:rPr lang="ru-RU" i="1" dirty="0" smtClean="0"/>
              <a:t>	и емоционалном болу. Она су несрећна или несигурна и потребна им је одрасла особа да им</a:t>
            </a:r>
          </a:p>
          <a:p>
            <a:pPr>
              <a:buNone/>
            </a:pPr>
            <a:r>
              <a:rPr lang="ru-RU" i="1" dirty="0" smtClean="0"/>
              <a:t>	помогне да науче како да имају позитивне односе са другом децом. Ова деца морају осетити</a:t>
            </a:r>
          </a:p>
          <a:p>
            <a:pPr>
              <a:buNone/>
            </a:pPr>
            <a:r>
              <a:rPr lang="ru-RU" i="1" dirty="0" smtClean="0"/>
              <a:t>	сигурност и да неко брине о њима пре него што су у стању да развију самопоштовање и социјалне</a:t>
            </a:r>
          </a:p>
          <a:p>
            <a:pPr>
              <a:buNone/>
            </a:pPr>
            <a:r>
              <a:rPr lang="ru-RU" i="1" dirty="0" smtClean="0"/>
              <a:t>	вештине за стварање другарства и игру са другима. Део посла васпитача је да систематским</a:t>
            </a:r>
          </a:p>
          <a:p>
            <a:pPr>
              <a:buNone/>
            </a:pPr>
            <a:r>
              <a:rPr lang="ru-RU" i="1" dirty="0" smtClean="0"/>
              <a:t>	посматрањем покуша да открије скривене разлоге дечјег понашања који су узрок неодговарајуће</a:t>
            </a:r>
          </a:p>
          <a:p>
            <a:pPr>
              <a:buNone/>
            </a:pPr>
            <a:r>
              <a:rPr lang="ru-RU" i="1" dirty="0" smtClean="0"/>
              <a:t>	реакције детета на свет“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229600" cy="3024336"/>
          </a:xfrm>
        </p:spPr>
        <p:txBody>
          <a:bodyPr>
            <a:normAutofit/>
          </a:bodyPr>
          <a:lstStyle/>
          <a:p>
            <a:pPr algn="ctr"/>
            <a:r>
              <a:rPr lang="sr-Cyrl-RS" dirty="0" smtClean="0"/>
              <a:t>ШТА КАДА СЕ  ДОГОДИ НАСИЉЕ ИЛИ СУМЊА НА НАСИЉЕ?!!</a:t>
            </a:r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  <p:pic>
        <p:nvPicPr>
          <p:cNvPr id="3" name="Picture 2" descr="СЛАЈД н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слајд М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458618"/>
          </a:xfrm>
        </p:spPr>
        <p:txBody>
          <a:bodyPr/>
          <a:lstStyle/>
          <a:p>
            <a:pPr algn="ctr"/>
            <a:r>
              <a:rPr lang="sr-Latn-RS" b="1" dirty="0" smtClean="0"/>
              <a:t>СВАКА ОСОБА КОЈА ИМА САЗНАЊА О НАСИЉУ, ЗЛОСТАВЉАЊУ И ЗАНЕМАРИВАЊУ ОБАВЕЗНА ЈЕ ДА РЕАГУЈЕ!!!!</a:t>
            </a:r>
            <a:endParaRPr lang="sr-Latn-RS" b="1" dirty="0"/>
          </a:p>
        </p:txBody>
      </p:sp>
    </p:spTree>
    <p:extLst>
      <p:ext uri="{BB962C8B-B14F-4D97-AF65-F5344CB8AC3E}">
        <p14:creationId xmlns="" xmlns:p14="http://schemas.microsoft.com/office/powerpoint/2010/main" val="186463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616624"/>
          </a:xfrm>
        </p:spPr>
        <p:txBody>
          <a:bodyPr>
            <a:noAutofit/>
          </a:bodyPr>
          <a:lstStyle/>
          <a:p>
            <a:r>
              <a:rPr lang="ru-RU" sz="1800" dirty="0" smtClean="0"/>
              <a:t>Да би се у установи сви осећали сигурно и безбедно, потребно је да се увек и благовремено реагује на све облике насиља. Начин на који ће запослени реаговати на насиље зависи од учесника, облика, интензитета и учесталости насиља, места дешавања, као и од тога да ли постоји непосредно сазнање или само сумња да се оно дешава.</a:t>
            </a:r>
          </a:p>
          <a:p>
            <a:endParaRPr lang="en-US" sz="1800" dirty="0" smtClean="0"/>
          </a:p>
          <a:p>
            <a:pPr lvl="0"/>
            <a:r>
              <a:rPr lang="ru-RU" sz="1800" b="1" dirty="0" smtClean="0"/>
              <a:t>Циљ интервенције </a:t>
            </a:r>
            <a:r>
              <a:rPr lang="ru-RU" sz="1800" dirty="0" smtClean="0"/>
              <a:t>је да се, пре свега, </a:t>
            </a:r>
            <a:r>
              <a:rPr lang="ru-RU" sz="1800" b="1" dirty="0" smtClean="0"/>
              <a:t>заустави насиље </a:t>
            </a:r>
            <a:r>
              <a:rPr lang="ru-RU" sz="1800" dirty="0" smtClean="0"/>
              <a:t>и злостављање, да се </a:t>
            </a:r>
            <a:r>
              <a:rPr lang="ru-RU" sz="1800" b="1" dirty="0" smtClean="0"/>
              <a:t>обезбеди сигурност</a:t>
            </a:r>
            <a:r>
              <a:rPr lang="ru-RU" sz="1800" dirty="0" smtClean="0"/>
              <a:t>, смањи ризик од понављања и да се </a:t>
            </a:r>
            <a:r>
              <a:rPr lang="ru-RU" sz="1800" b="1" dirty="0" smtClean="0"/>
              <a:t>ублаже и отклоне последице</a:t>
            </a:r>
            <a:r>
              <a:rPr lang="ru-RU" sz="1800" dirty="0" smtClean="0"/>
              <a:t>.</a:t>
            </a:r>
          </a:p>
          <a:p>
            <a:pPr lvl="0"/>
            <a:endParaRPr lang="en-US" sz="1800" dirty="0" smtClean="0"/>
          </a:p>
          <a:p>
            <a:pPr lvl="0"/>
            <a:r>
              <a:rPr lang="ru-RU" sz="1800" i="1" dirty="0" smtClean="0"/>
              <a:t>Посебни протокол прописује редослед корака у интервенцији . </a:t>
            </a:r>
            <a:r>
              <a:rPr lang="ru-RU" sz="1800" dirty="0" smtClean="0"/>
              <a:t>Ови кораци представљају оквир за ефикасно реаговање и укључивање свих релевантних појединаца или институција у процесу заштите деце.  </a:t>
            </a:r>
            <a:endParaRPr lang="en-US" sz="1800" dirty="0" smtClean="0"/>
          </a:p>
          <a:p>
            <a:pPr algn="just"/>
            <a:endParaRPr lang="en-US" sz="1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Autofit/>
          </a:bodyPr>
          <a:lstStyle/>
          <a:p>
            <a:pPr algn="ctr"/>
            <a:r>
              <a:rPr lang="en-US" sz="2400" dirty="0" smtClean="0"/>
              <a:t>K</a:t>
            </a:r>
            <a:r>
              <a:rPr lang="sr-Cyrl-RS" sz="2400" dirty="0" smtClean="0"/>
              <a:t>ако реаговати када се насиље догоди </a:t>
            </a:r>
            <a:br>
              <a:rPr lang="sr-Cyrl-RS" sz="2400" dirty="0" smtClean="0"/>
            </a:br>
            <a:r>
              <a:rPr lang="sr-Cyrl-RS" sz="2400" dirty="0" smtClean="0"/>
              <a:t>–интервенција-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 fontScale="90000"/>
          </a:bodyPr>
          <a:lstStyle/>
          <a:p>
            <a:pPr algn="ctr"/>
            <a:r>
              <a:rPr lang="sr-Cyrl-RS" dirty="0" smtClean="0"/>
              <a:t>Кораци поступања у ПУ “Уб”</a:t>
            </a:r>
            <a:br>
              <a:rPr lang="sr-Cyrl-RS" dirty="0" smtClean="0"/>
            </a:br>
            <a:r>
              <a:rPr lang="sr-Cyrl-RS" sz="1400" dirty="0" smtClean="0"/>
              <a:t>У  СИТУАЦИЈИ НАСИЉА ИЛИ СУМЊЕ ДА СЕ НАСИЉЕ ДЕШАВА</a:t>
            </a:r>
            <a:endParaRPr lang="en-US" dirty="0"/>
          </a:p>
        </p:txBody>
      </p:sp>
      <p:pic>
        <p:nvPicPr>
          <p:cNvPr id="6" name="Content Placeholder 5" descr="кораци поступања слик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19" y="1052736"/>
            <a:ext cx="8686335" cy="532859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048672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sr-Latn-CS" dirty="0" smtClean="0"/>
              <a:t>За успе</a:t>
            </a:r>
            <a:r>
              <a:rPr lang="ru-RU" dirty="0" smtClean="0"/>
              <a:t>ш</a:t>
            </a:r>
            <a:r>
              <a:rPr lang="sr-Latn-CS" dirty="0" smtClean="0"/>
              <a:t>ну за</a:t>
            </a:r>
            <a:r>
              <a:rPr lang="ru-RU" dirty="0" smtClean="0"/>
              <a:t>ш</a:t>
            </a:r>
            <a:r>
              <a:rPr lang="sr-Latn-CS" dirty="0" smtClean="0"/>
              <a:t>титу деце од насиља</a:t>
            </a:r>
            <a:r>
              <a:rPr lang="ru-RU" dirty="0" smtClean="0"/>
              <a:t>, </a:t>
            </a:r>
            <a:r>
              <a:rPr lang="sr-Latn-CS" dirty="0" smtClean="0"/>
              <a:t>злостављања и занемаривања изузетно је ва</a:t>
            </a:r>
            <a:r>
              <a:rPr lang="ru-RU" dirty="0" smtClean="0"/>
              <a:t>ж</a:t>
            </a:r>
            <a:r>
              <a:rPr lang="sr-Latn-CS" dirty="0" smtClean="0"/>
              <a:t>но активно укљу</a:t>
            </a:r>
            <a:r>
              <a:rPr lang="ru-RU" dirty="0" smtClean="0"/>
              <a:t>ч</a:t>
            </a:r>
            <a:r>
              <a:rPr lang="sr-Latn-CS" dirty="0" smtClean="0"/>
              <a:t>ивање и сарадња свих релевантних слу</a:t>
            </a:r>
            <a:r>
              <a:rPr lang="ru-RU" dirty="0" smtClean="0"/>
              <a:t>ж</a:t>
            </a:r>
            <a:r>
              <a:rPr lang="sr-Latn-CS" dirty="0" smtClean="0"/>
              <a:t>би</a:t>
            </a:r>
            <a:r>
              <a:rPr lang="ru-RU" dirty="0" smtClean="0"/>
              <a:t>. </a:t>
            </a:r>
            <a:r>
              <a:rPr lang="sr-Latn-CS" dirty="0" smtClean="0"/>
              <a:t>О координацији активности у установи брине тим за за</a:t>
            </a:r>
            <a:r>
              <a:rPr lang="ru-RU" dirty="0" smtClean="0"/>
              <a:t>ш</a:t>
            </a:r>
            <a:r>
              <a:rPr lang="sr-Latn-CS" dirty="0" smtClean="0"/>
              <a:t>титу од насиља</a:t>
            </a:r>
            <a:r>
              <a:rPr lang="ru-RU" dirty="0" smtClean="0"/>
              <a:t>.</a:t>
            </a:r>
          </a:p>
          <a:p>
            <a:pPr lvl="0"/>
            <a:endParaRPr lang="en-US" dirty="0" smtClean="0"/>
          </a:p>
          <a:p>
            <a:pPr lvl="0"/>
            <a:r>
              <a:rPr lang="ru-RU" dirty="0" smtClean="0"/>
              <a:t>}  </a:t>
            </a:r>
            <a:r>
              <a:rPr lang="sr-Latn-CS" dirty="0" smtClean="0"/>
              <a:t>За ефикасну интервенцију у оквиру саме установе неопходно јеуспоставити тзв</a:t>
            </a:r>
            <a:r>
              <a:rPr lang="ru-RU" dirty="0" smtClean="0"/>
              <a:t>. </a:t>
            </a:r>
            <a:r>
              <a:rPr lang="sr-Latn-CS" b="1" dirty="0" smtClean="0"/>
              <a:t>унутра</a:t>
            </a:r>
            <a:r>
              <a:rPr lang="ru-RU" b="1" dirty="0" smtClean="0"/>
              <a:t>ш</a:t>
            </a:r>
            <a:r>
              <a:rPr lang="sr-Latn-CS" b="1" dirty="0" smtClean="0"/>
              <a:t>њу за</a:t>
            </a:r>
            <a:r>
              <a:rPr lang="ru-RU" b="1" dirty="0" smtClean="0"/>
              <a:t>ш</a:t>
            </a:r>
            <a:r>
              <a:rPr lang="sr-Latn-CS" b="1" dirty="0" smtClean="0"/>
              <a:t>титну мре</a:t>
            </a:r>
            <a:r>
              <a:rPr lang="ru-RU" b="1" dirty="0" smtClean="0"/>
              <a:t>ж</a:t>
            </a:r>
            <a:r>
              <a:rPr lang="sr-Latn-CS" b="1" dirty="0" smtClean="0"/>
              <a:t>у</a:t>
            </a:r>
            <a:r>
              <a:rPr lang="ru-RU" b="1" i="1" dirty="0" smtClean="0"/>
              <a:t>. </a:t>
            </a:r>
            <a:r>
              <a:rPr lang="sr-Latn-CS" b="1" i="1" dirty="0" smtClean="0"/>
              <a:t>То подразумева дефинисање</a:t>
            </a:r>
            <a:r>
              <a:rPr lang="sr-Cyrl-RS" b="1" i="1" dirty="0" smtClean="0"/>
              <a:t>  </a:t>
            </a:r>
            <a:r>
              <a:rPr lang="sr-Latn-CS" dirty="0" smtClean="0"/>
              <a:t>улога и одговорности свих запослених у установи у оквиру прописаних процедура</a:t>
            </a:r>
            <a:r>
              <a:rPr lang="ru-RU" dirty="0" smtClean="0"/>
              <a:t>. </a:t>
            </a:r>
            <a:endParaRPr lang="en-US" dirty="0" smtClean="0"/>
          </a:p>
          <a:p>
            <a:pPr lvl="0"/>
            <a:r>
              <a:rPr lang="ru-RU" dirty="0" smtClean="0"/>
              <a:t>}  </a:t>
            </a:r>
            <a:r>
              <a:rPr lang="sr-Latn-CS" dirty="0" smtClean="0"/>
              <a:t>Установа дефини</a:t>
            </a:r>
            <a:r>
              <a:rPr lang="ru-RU" dirty="0" smtClean="0"/>
              <a:t>ш</a:t>
            </a:r>
            <a:r>
              <a:rPr lang="sr-Latn-CS" dirty="0" smtClean="0"/>
              <a:t>е </a:t>
            </a:r>
            <a:r>
              <a:rPr lang="sr-Latn-CS" b="1" dirty="0" smtClean="0"/>
              <a:t>ко</a:t>
            </a:r>
            <a:r>
              <a:rPr lang="ru-RU" b="1" dirty="0" smtClean="0"/>
              <a:t>, </a:t>
            </a:r>
            <a:r>
              <a:rPr lang="sr-Latn-CS" b="1" dirty="0" smtClean="0"/>
              <a:t>када и на који на</a:t>
            </a:r>
            <a:r>
              <a:rPr lang="ru-RU" b="1" dirty="0" smtClean="0"/>
              <a:t>ч</a:t>
            </a:r>
            <a:r>
              <a:rPr lang="sr-Latn-CS" b="1" dirty="0" smtClean="0"/>
              <a:t>ин интервени</a:t>
            </a:r>
            <a:r>
              <a:rPr lang="ru-RU" b="1" dirty="0" smtClean="0"/>
              <a:t>ш</a:t>
            </a:r>
            <a:r>
              <a:rPr lang="sr-Latn-CS" b="1" dirty="0" smtClean="0"/>
              <a:t>е у ситуацијама насиља</a:t>
            </a:r>
            <a:r>
              <a:rPr lang="ru-RU" b="1" dirty="0" smtClean="0"/>
              <a:t>.</a:t>
            </a:r>
          </a:p>
          <a:p>
            <a:pPr lvl="0"/>
            <a:endParaRPr lang="en-US" dirty="0" smtClean="0"/>
          </a:p>
          <a:p>
            <a:pPr lvl="0"/>
            <a:r>
              <a:rPr lang="ru-RU" dirty="0" smtClean="0"/>
              <a:t>}  </a:t>
            </a:r>
            <a:r>
              <a:rPr lang="vi-VN" dirty="0" smtClean="0"/>
              <a:t>Међутим, уколико се ради о тежим облицима насиља или када постоји сумња</a:t>
            </a:r>
            <a:r>
              <a:rPr lang="pl-PL" dirty="0" smtClean="0"/>
              <a:t>на насиље, злостављање и занемаривање од стране одрасле особе, установа</a:t>
            </a:r>
            <a:r>
              <a:rPr lang="sr-Latn-CS" dirty="0" smtClean="0"/>
              <a:t>обавезно укљу</a:t>
            </a:r>
            <a:r>
              <a:rPr lang="ru-RU" dirty="0" smtClean="0"/>
              <a:t>ч</a:t>
            </a:r>
            <a:r>
              <a:rPr lang="sr-Latn-CS" dirty="0" smtClean="0"/>
              <a:t>ује и друге институције</a:t>
            </a:r>
            <a:r>
              <a:rPr lang="ru-RU" dirty="0" smtClean="0"/>
              <a:t> (</a:t>
            </a:r>
            <a:r>
              <a:rPr lang="sr-Latn-CS" dirty="0" smtClean="0"/>
              <a:t>центар за социјални рад</a:t>
            </a:r>
            <a:r>
              <a:rPr lang="ru-RU" dirty="0" smtClean="0"/>
              <a:t>, </a:t>
            </a:r>
            <a:r>
              <a:rPr lang="sr-Latn-CS" dirty="0" smtClean="0"/>
              <a:t>здравственеустанове</a:t>
            </a:r>
            <a:r>
              <a:rPr lang="ru-RU" dirty="0" smtClean="0"/>
              <a:t>, </a:t>
            </a:r>
            <a:r>
              <a:rPr lang="sr-Latn-CS" dirty="0" smtClean="0"/>
              <a:t>МУП</a:t>
            </a:r>
            <a:r>
              <a:rPr lang="ru-RU" dirty="0" smtClean="0"/>
              <a:t>...). </a:t>
            </a:r>
            <a:endParaRPr lang="en-US" dirty="0" smtClean="0"/>
          </a:p>
          <a:p>
            <a:pPr lvl="0"/>
            <a:r>
              <a:rPr lang="ru-RU" dirty="0" smtClean="0"/>
              <a:t>}  </a:t>
            </a:r>
            <a:r>
              <a:rPr lang="sr-Latn-CS" dirty="0" smtClean="0"/>
              <a:t>У тим слу</a:t>
            </a:r>
            <a:r>
              <a:rPr lang="ru-RU" dirty="0" smtClean="0"/>
              <a:t>ч</a:t>
            </a:r>
            <a:r>
              <a:rPr lang="sr-Latn-CS" dirty="0" smtClean="0"/>
              <a:t>ајевима</a:t>
            </a:r>
            <a:r>
              <a:rPr lang="ru-RU" dirty="0" smtClean="0"/>
              <a:t>, </a:t>
            </a:r>
            <a:r>
              <a:rPr lang="sr-Latn-CS" dirty="0" smtClean="0"/>
              <a:t>када се повезују и остали системи у процесу за</a:t>
            </a:r>
            <a:r>
              <a:rPr lang="ru-RU" dirty="0" smtClean="0"/>
              <a:t>ш</a:t>
            </a:r>
            <a:r>
              <a:rPr lang="sr-Latn-CS" dirty="0" smtClean="0"/>
              <a:t>тите деце</a:t>
            </a:r>
            <a:r>
              <a:rPr lang="ru-RU" dirty="0" smtClean="0"/>
              <a:t>, </a:t>
            </a:r>
            <a:r>
              <a:rPr lang="sr-Latn-CS" dirty="0" smtClean="0"/>
              <a:t>говоримо о деловању </a:t>
            </a:r>
            <a:r>
              <a:rPr lang="sr-Latn-CS" b="1" dirty="0" smtClean="0"/>
              <a:t>споља</a:t>
            </a:r>
            <a:r>
              <a:rPr lang="ru-RU" b="1" dirty="0" smtClean="0"/>
              <a:t>ш</a:t>
            </a:r>
            <a:r>
              <a:rPr lang="sr-Latn-CS" b="1" dirty="0" smtClean="0"/>
              <a:t>ње за</a:t>
            </a:r>
            <a:r>
              <a:rPr lang="ru-RU" b="1" dirty="0" smtClean="0"/>
              <a:t>ш</a:t>
            </a:r>
            <a:r>
              <a:rPr lang="sr-Latn-CS" b="1" dirty="0" smtClean="0"/>
              <a:t>титне мре</a:t>
            </a:r>
            <a:r>
              <a:rPr lang="ru-RU" b="1" dirty="0" smtClean="0"/>
              <a:t>ж</a:t>
            </a:r>
            <a:r>
              <a:rPr lang="sr-Latn-CS" b="1" dirty="0" smtClean="0"/>
              <a:t>е</a:t>
            </a:r>
            <a:r>
              <a:rPr lang="ru-RU" b="1" dirty="0" smtClean="0"/>
              <a:t>.</a:t>
            </a:r>
            <a:r>
              <a:rPr lang="ru-RU" dirty="0" smtClean="0"/>
              <a:t>  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314595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ru-RU" dirty="0" smtClean="0"/>
              <a:t>Ко ће бити укључен у процес заштите деце од насиља и како ће се решавати конкретни случајеви зависи од следећих чинилаца:</a:t>
            </a:r>
            <a:endParaRPr lang="en-US" dirty="0" smtClean="0"/>
          </a:p>
          <a:p>
            <a:r>
              <a:rPr lang="ru-RU" dirty="0" smtClean="0"/>
              <a:t>• </a:t>
            </a:r>
            <a:r>
              <a:rPr lang="ru-RU" b="1" dirty="0" smtClean="0"/>
              <a:t>ко врши насиље (</a:t>
            </a:r>
            <a:r>
              <a:rPr lang="ru-RU" dirty="0" smtClean="0"/>
              <a:t>да ли насиље чини појединац или група, вршњак или одрасла особа).</a:t>
            </a:r>
            <a:endParaRPr lang="en-US" dirty="0" smtClean="0"/>
          </a:p>
          <a:p>
            <a:r>
              <a:rPr lang="ru-RU" dirty="0" smtClean="0"/>
              <a:t>• да ли се насилно понашање </a:t>
            </a:r>
            <a:r>
              <a:rPr lang="ru-RU" b="1" dirty="0" smtClean="0"/>
              <a:t>понавља</a:t>
            </a:r>
            <a:r>
              <a:rPr lang="ru-RU" dirty="0" smtClean="0"/>
              <a:t>,</a:t>
            </a:r>
            <a:endParaRPr lang="en-US" dirty="0" smtClean="0"/>
          </a:p>
          <a:p>
            <a:r>
              <a:rPr lang="ru-RU" dirty="0" smtClean="0"/>
              <a:t>• које су могуће </a:t>
            </a:r>
            <a:r>
              <a:rPr lang="ru-RU" b="1" dirty="0" smtClean="0"/>
              <a:t>последице</a:t>
            </a:r>
            <a:r>
              <a:rPr lang="ru-RU" dirty="0" smtClean="0"/>
              <a:t> (како ћемо решавати поједини акт насиља, зависи и од конкретних последица које он проузрокује, али и од личног доживљаја детета које трпи насиље),</a:t>
            </a:r>
            <a:endParaRPr lang="en-US" dirty="0" smtClean="0"/>
          </a:p>
          <a:p>
            <a:r>
              <a:rPr lang="ru-RU" dirty="0" smtClean="0"/>
              <a:t>• какве су </a:t>
            </a:r>
            <a:r>
              <a:rPr lang="ru-RU" b="1" dirty="0" smtClean="0"/>
              <a:t>компетенције запослених</a:t>
            </a:r>
            <a:r>
              <a:rPr lang="ru-RU" dirty="0" smtClean="0"/>
              <a:t>,</a:t>
            </a:r>
            <a:endParaRPr lang="en-US" dirty="0" smtClean="0"/>
          </a:p>
          <a:p>
            <a:r>
              <a:rPr lang="ru-RU" dirty="0" smtClean="0"/>
              <a:t>• какав је </a:t>
            </a:r>
            <a:r>
              <a:rPr lang="ru-RU" b="1" dirty="0" smtClean="0"/>
              <a:t>лични доживљај детета</a:t>
            </a:r>
            <a:r>
              <a:rPr lang="ru-RU" dirty="0" smtClean="0"/>
              <a:t> </a:t>
            </a:r>
            <a:r>
              <a:rPr lang="ru-RU" b="1" dirty="0" smtClean="0"/>
              <a:t>које трпи насиље</a:t>
            </a:r>
            <a:r>
              <a:rPr lang="ru-RU" dirty="0" smtClean="0"/>
              <a:t>.</a:t>
            </a:r>
            <a:endParaRPr lang="en-US" dirty="0" smtClean="0"/>
          </a:p>
          <a:p>
            <a:pPr algn="just"/>
            <a:r>
              <a:rPr lang="sr-Cyrl-R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r-Latn-RS" sz="2200" dirty="0" smtClean="0"/>
              <a:t>Узети у обзир целокупну слику детета.</a:t>
            </a:r>
          </a:p>
          <a:p>
            <a:r>
              <a:rPr lang="az-Cyrl-AZ" sz="2200" dirty="0" smtClean="0"/>
              <a:t>И</a:t>
            </a:r>
            <a:r>
              <a:rPr lang="sr-Latn-RS" sz="2200" dirty="0" smtClean="0"/>
              <a:t>звори информација које помажу</a:t>
            </a:r>
          </a:p>
          <a:p>
            <a:pPr marL="0" indent="0">
              <a:buNone/>
            </a:pPr>
            <a:r>
              <a:rPr lang="sr-Latn-RS" sz="2200" dirty="0" smtClean="0"/>
              <a:t>-</a:t>
            </a:r>
            <a:r>
              <a:rPr lang="sr-Cyrl-RS" sz="2200" dirty="0" smtClean="0"/>
              <a:t>  </a:t>
            </a:r>
            <a:r>
              <a:rPr lang="sr-Latn-RS" sz="2200" dirty="0" smtClean="0"/>
              <a:t>било који подаци који добијате</a:t>
            </a:r>
          </a:p>
          <a:p>
            <a:pPr marL="0" indent="0">
              <a:buFontTx/>
              <a:buChar char="-"/>
            </a:pPr>
            <a:r>
              <a:rPr lang="sr-Cyrl-RS" sz="2200" dirty="0" smtClean="0"/>
              <a:t>  </a:t>
            </a:r>
            <a:r>
              <a:rPr lang="sr-Latn-RS" sz="2200" dirty="0" smtClean="0"/>
              <a:t>поверавање о злостављању или откривање од стране </a:t>
            </a:r>
            <a:r>
              <a:rPr lang="sr-Cyrl-RS" sz="2200" dirty="0" smtClean="0"/>
              <a:t>  </a:t>
            </a:r>
          </a:p>
          <a:p>
            <a:pPr marL="0" indent="0">
              <a:buNone/>
            </a:pPr>
            <a:r>
              <a:rPr lang="sr-Cyrl-RS" sz="2200" dirty="0" smtClean="0"/>
              <a:t>   </a:t>
            </a:r>
            <a:r>
              <a:rPr lang="sr-Latn-RS" sz="2200" dirty="0" smtClean="0"/>
              <a:t>детета</a:t>
            </a:r>
            <a:r>
              <a:rPr lang="sr-Cyrl-RS" sz="2200" dirty="0" smtClean="0"/>
              <a:t> </a:t>
            </a:r>
            <a:r>
              <a:rPr lang="sr-Latn-RS" sz="2200" dirty="0" smtClean="0"/>
              <a:t>или трећег лица</a:t>
            </a:r>
          </a:p>
          <a:p>
            <a:pPr marL="0" indent="0">
              <a:buNone/>
            </a:pPr>
            <a:r>
              <a:rPr lang="sr-Latn-RS" sz="2200" dirty="0" smtClean="0"/>
              <a:t>-</a:t>
            </a:r>
            <a:r>
              <a:rPr lang="sr-Cyrl-RS" sz="2200" dirty="0" smtClean="0"/>
              <a:t>  </a:t>
            </a:r>
            <a:r>
              <a:rPr lang="sr-Latn-RS" sz="2200" dirty="0" smtClean="0"/>
              <a:t>изглед,</a:t>
            </a:r>
            <a:r>
              <a:rPr lang="sr-Cyrl-RS" sz="2200" dirty="0" smtClean="0"/>
              <a:t> </a:t>
            </a:r>
            <a:r>
              <a:rPr lang="sr-Latn-RS" sz="2200" dirty="0" smtClean="0"/>
              <a:t>држање или понашање детета</a:t>
            </a:r>
          </a:p>
          <a:p>
            <a:pPr marL="0" indent="0">
              <a:buNone/>
            </a:pPr>
            <a:r>
              <a:rPr lang="sr-Latn-RS" sz="2200" dirty="0" smtClean="0"/>
              <a:t>-</a:t>
            </a:r>
            <a:r>
              <a:rPr lang="sr-Cyrl-RS" sz="2200" dirty="0" smtClean="0"/>
              <a:t>  </a:t>
            </a:r>
            <a:r>
              <a:rPr lang="sr-Latn-RS" sz="2200" dirty="0" smtClean="0"/>
              <a:t>типични симптоми </a:t>
            </a:r>
          </a:p>
          <a:p>
            <a:pPr marL="0" indent="0">
              <a:buNone/>
            </a:pPr>
            <a:r>
              <a:rPr lang="sr-Latn-RS" sz="2200" dirty="0" smtClean="0"/>
              <a:t>-</a:t>
            </a:r>
            <a:r>
              <a:rPr lang="sr-Cyrl-RS" sz="2200" dirty="0" smtClean="0"/>
              <a:t>  </a:t>
            </a:r>
            <a:r>
              <a:rPr lang="sr-Latn-RS" sz="2200" dirty="0" smtClean="0"/>
              <a:t>физички знакови</a:t>
            </a:r>
          </a:p>
          <a:p>
            <a:r>
              <a:rPr lang="sr-Latn-RS" sz="2200" dirty="0" smtClean="0"/>
              <a:t>Интеракција између родитеља/старатеља и детета или младе особе</a:t>
            </a:r>
          </a:p>
          <a:p>
            <a:pPr marL="0" indent="0">
              <a:buNone/>
            </a:pPr>
            <a:endParaRPr lang="sr-Latn-RS" sz="2200" dirty="0" smtClean="0"/>
          </a:p>
          <a:p>
            <a:endParaRPr lang="sr-Latn-R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b="1" dirty="0" smtClean="0"/>
              <a:t>Слушајте и посматрајте</a:t>
            </a:r>
            <a:endParaRPr lang="sr-Latn-RS" b="1" dirty="0"/>
          </a:p>
        </p:txBody>
      </p:sp>
    </p:spTree>
    <p:extLst>
      <p:ext uri="{BB962C8B-B14F-4D97-AF65-F5344CB8AC3E}">
        <p14:creationId xmlns="" xmlns:p14="http://schemas.microsoft.com/office/powerpoint/2010/main" val="3055825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993307"/>
          </a:xfrm>
        </p:spPr>
        <p:txBody>
          <a:bodyPr/>
          <a:lstStyle/>
          <a:p>
            <a:pPr marL="0" indent="0">
              <a:buNone/>
            </a:pPr>
            <a:endParaRPr lang="sr-Latn-RS" dirty="0" smtClean="0"/>
          </a:p>
          <a:p>
            <a:pPr marL="0" indent="0">
              <a:buNone/>
            </a:pPr>
            <a:endParaRPr lang="sr-Latn-RS" dirty="0"/>
          </a:p>
          <a:p>
            <a:pPr marL="0" indent="0">
              <a:buNone/>
            </a:pPr>
            <a:endParaRPr lang="sr-Latn-RS" dirty="0" smtClean="0"/>
          </a:p>
          <a:p>
            <a:pPr marL="0" indent="0">
              <a:buNone/>
            </a:pPr>
            <a:endParaRPr lang="az-Cyrl-AZ" dirty="0" smtClean="0"/>
          </a:p>
          <a:p>
            <a:pPr marL="0" indent="0">
              <a:buNone/>
            </a:pPr>
            <a:r>
              <a:rPr lang="az-Cyrl-AZ" dirty="0" smtClean="0"/>
              <a:t>И</a:t>
            </a:r>
            <a:r>
              <a:rPr lang="sr-Latn-RS" dirty="0" smtClean="0"/>
              <a:t>нтервенише се на </a:t>
            </a:r>
            <a:r>
              <a:rPr lang="sr-Latn-RS" b="1" u="sng" dirty="0" smtClean="0"/>
              <a:t>очигледно</a:t>
            </a:r>
            <a:r>
              <a:rPr lang="sr-Latn-RS" dirty="0" smtClean="0"/>
              <a:t> насиље или на </a:t>
            </a:r>
            <a:r>
              <a:rPr lang="sr-Latn-RS" b="1" u="sng" dirty="0" smtClean="0"/>
              <a:t>сумњу</a:t>
            </a:r>
            <a:r>
              <a:rPr lang="sr-Latn-RS" dirty="0" smtClean="0"/>
              <a:t> на насиље</a:t>
            </a:r>
            <a:endParaRPr lang="sr-Latn-R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Autofit/>
          </a:bodyPr>
          <a:lstStyle/>
          <a:p>
            <a:pPr algn="ctr"/>
            <a:r>
              <a:rPr lang="az-Cyrl-AZ" sz="2800" dirty="0" smtClean="0"/>
              <a:t/>
            </a:r>
            <a:br>
              <a:rPr lang="az-Cyrl-AZ" sz="2800" dirty="0" smtClean="0"/>
            </a:br>
            <a:r>
              <a:rPr lang="az-Cyrl-AZ" sz="2800" dirty="0" smtClean="0"/>
              <a:t>У</a:t>
            </a:r>
            <a:r>
              <a:rPr lang="sr-Latn-RS" sz="2800" dirty="0" smtClean="0"/>
              <a:t> образовно-васпитном систему нема места за истрагу и доказивање  злостављања и занемаривања</a:t>
            </a:r>
            <a:r>
              <a:rPr lang="sr-Cyrl-RS" sz="2800" dirty="0" smtClean="0"/>
              <a:t> </a:t>
            </a:r>
            <a:br>
              <a:rPr lang="sr-Cyrl-RS" sz="2800" dirty="0" smtClean="0"/>
            </a:br>
            <a:r>
              <a:rPr lang="sr-Latn-RS" sz="2800" dirty="0" smtClean="0"/>
              <a:t>–т</a:t>
            </a:r>
            <a:r>
              <a:rPr lang="sr-Cyrl-RS" sz="2800" dirty="0" smtClean="0"/>
              <a:t>и </a:t>
            </a:r>
            <a:r>
              <a:rPr lang="sr-Latn-RS" sz="2800" dirty="0" smtClean="0"/>
              <a:t>задаци су у надлежности других система</a:t>
            </a:r>
            <a:r>
              <a:rPr lang="sr-Cyrl-RS" sz="2800" dirty="0" smtClean="0"/>
              <a:t> - </a:t>
            </a:r>
            <a:endParaRPr lang="sr-Latn-RS" sz="2800" dirty="0"/>
          </a:p>
        </p:txBody>
      </p:sp>
      <p:sp>
        <p:nvSpPr>
          <p:cNvPr id="4" name="Down Arrow 3"/>
          <p:cNvSpPr/>
          <p:nvPr/>
        </p:nvSpPr>
        <p:spPr>
          <a:xfrm>
            <a:off x="4355976" y="2564904"/>
            <a:ext cx="720080" cy="122413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  <p:extLst>
      <p:ext uri="{BB962C8B-B14F-4D97-AF65-F5344CB8AC3E}">
        <p14:creationId xmlns="" xmlns:p14="http://schemas.microsoft.com/office/powerpoint/2010/main" val="1066810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az-Cyrl-AZ" dirty="0" smtClean="0"/>
              <a:t>У</a:t>
            </a:r>
            <a:r>
              <a:rPr lang="sr-Latn-RS" dirty="0" smtClean="0"/>
              <a:t> случајевима насиља или сумње да се насље дешава МЕЂ</a:t>
            </a:r>
            <a:r>
              <a:rPr lang="sr-Cyrl-RS" dirty="0" smtClean="0"/>
              <a:t>У</a:t>
            </a:r>
            <a:r>
              <a:rPr lang="sr-Latn-RS" dirty="0" smtClean="0"/>
              <a:t> ДЕЦОМ</a:t>
            </a:r>
          </a:p>
          <a:p>
            <a:pPr marL="514350" indent="-514350">
              <a:buFont typeface="+mj-lt"/>
              <a:buAutoNum type="arabicPeriod"/>
            </a:pPr>
            <a:r>
              <a:rPr lang="az-Cyrl-AZ" dirty="0" smtClean="0"/>
              <a:t>У</a:t>
            </a:r>
            <a:r>
              <a:rPr lang="sr-Latn-RS" dirty="0" smtClean="0"/>
              <a:t> случајевима када је дете изложен</a:t>
            </a:r>
            <a:r>
              <a:rPr lang="sr-Cyrl-RS" dirty="0" smtClean="0"/>
              <a:t>о</a:t>
            </a:r>
            <a:r>
              <a:rPr lang="sr-Latn-RS" dirty="0" smtClean="0"/>
              <a:t> насиљу или постоји сумња да је изложен</a:t>
            </a:r>
            <a:r>
              <a:rPr lang="sr-Cyrl-RS" dirty="0" smtClean="0"/>
              <a:t>о</a:t>
            </a:r>
            <a:r>
              <a:rPr lang="sr-Latn-RS" dirty="0" smtClean="0"/>
              <a:t> насиљу од стране ОДРАСЛЕ особе ЗАПОСЛЕНЕ у установи.</a:t>
            </a:r>
          </a:p>
          <a:p>
            <a:pPr marL="514350" indent="-514350">
              <a:buFont typeface="+mj-lt"/>
              <a:buAutoNum type="arabicPeriod"/>
            </a:pPr>
            <a:r>
              <a:rPr lang="az-Cyrl-AZ" dirty="0" smtClean="0"/>
              <a:t>У</a:t>
            </a:r>
            <a:r>
              <a:rPr lang="sr-Latn-RS" dirty="0" smtClean="0"/>
              <a:t> случајевима када је дете изложен</a:t>
            </a:r>
            <a:r>
              <a:rPr lang="sr-Cyrl-RS" dirty="0" smtClean="0"/>
              <a:t>о</a:t>
            </a:r>
            <a:r>
              <a:rPr lang="sr-Latn-RS" dirty="0" smtClean="0"/>
              <a:t> насиљу или постоји сумња да је дете изложено насиљу од стране ОДРАСЛЕ особе која  НИЈЕ ЗАПОСЛЕНА у установи.</a:t>
            </a:r>
            <a:endParaRPr lang="sr-Latn-R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az-Cyrl-AZ" b="1" dirty="0" smtClean="0"/>
              <a:t>К</a:t>
            </a:r>
            <a:r>
              <a:rPr lang="sr-Latn-RS" b="1" dirty="0" smtClean="0"/>
              <a:t>ораци</a:t>
            </a:r>
            <a:r>
              <a:rPr lang="sr-Cyrl-RS" b="1" dirty="0" smtClean="0"/>
              <a:t> </a:t>
            </a:r>
            <a:r>
              <a:rPr lang="sr-Latn-RS" b="1" dirty="0" smtClean="0"/>
              <a:t>-</a:t>
            </a:r>
            <a:r>
              <a:rPr lang="sr-Cyrl-RS" b="1" dirty="0" smtClean="0"/>
              <a:t> </a:t>
            </a:r>
            <a:r>
              <a:rPr lang="sr-Latn-RS" b="1" dirty="0" smtClean="0"/>
              <a:t>редослед поступака у интервенцији</a:t>
            </a:r>
            <a:endParaRPr lang="sr-Latn-RS" b="1" dirty="0"/>
          </a:p>
        </p:txBody>
      </p:sp>
    </p:spTree>
    <p:extLst>
      <p:ext uri="{BB962C8B-B14F-4D97-AF65-F5344CB8AC3E}">
        <p14:creationId xmlns="" xmlns:p14="http://schemas.microsoft.com/office/powerpoint/2010/main" val="3364330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icture1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669360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018"/>
          </a:xfrm>
        </p:spPr>
        <p:txBody>
          <a:bodyPr>
            <a:normAutofit fontScale="90000"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z-Cyrl-AZ" dirty="0" smtClean="0"/>
              <a:t>Р</a:t>
            </a:r>
            <a:r>
              <a:rPr lang="sr-Latn-RS" dirty="0" smtClean="0"/>
              <a:t>аспрострањено</a:t>
            </a:r>
          </a:p>
          <a:p>
            <a:r>
              <a:rPr lang="az-Cyrl-AZ" dirty="0" smtClean="0"/>
              <a:t>Ш</a:t>
            </a:r>
            <a:r>
              <a:rPr lang="sr-Latn-RS" dirty="0" smtClean="0"/>
              <a:t>тетно по ментално здравље, на однос родитељ-дете</a:t>
            </a:r>
          </a:p>
          <a:p>
            <a:r>
              <a:rPr lang="az-Cyrl-AZ" dirty="0" smtClean="0"/>
              <a:t>З</a:t>
            </a:r>
            <a:r>
              <a:rPr lang="sr-Latn-RS" dirty="0" smtClean="0"/>
              <a:t>аменити га методама „позитивног родитељства“ у васпитању</a:t>
            </a:r>
            <a:endParaRPr lang="sr-Latn-R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z-Cyrl-AZ" b="1" dirty="0" smtClean="0"/>
              <a:t>Ф</a:t>
            </a:r>
            <a:r>
              <a:rPr lang="sr-Latn-RS" b="1" dirty="0" smtClean="0"/>
              <a:t>изичко каж</a:t>
            </a:r>
            <a:r>
              <a:rPr lang="sr-Cyrl-RS" b="1" dirty="0" smtClean="0"/>
              <a:t>њ</a:t>
            </a:r>
            <a:r>
              <a:rPr lang="sr-Latn-RS" b="1" dirty="0" smtClean="0"/>
              <a:t>авање</a:t>
            </a:r>
            <a:endParaRPr lang="sr-Latn-RS" b="1" dirty="0"/>
          </a:p>
        </p:txBody>
      </p:sp>
    </p:spTree>
    <p:extLst>
      <p:ext uri="{BB962C8B-B14F-4D97-AF65-F5344CB8AC3E}">
        <p14:creationId xmlns="" xmlns:p14="http://schemas.microsoft.com/office/powerpoint/2010/main" val="2136646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/>
          <a:lstStyle/>
          <a:p>
            <a:pPr algn="ctr"/>
            <a:r>
              <a:rPr lang="az-Cyrl-AZ" b="1" dirty="0" smtClean="0"/>
              <a:t>Е</a:t>
            </a:r>
            <a:r>
              <a:rPr lang="sr-Latn-RS" b="1" dirty="0" smtClean="0"/>
              <a:t>моционално злостављање</a:t>
            </a:r>
            <a:endParaRPr lang="sr-Latn-R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az-Cyrl-AZ" b="1" dirty="0" smtClean="0"/>
              <a:t>П</a:t>
            </a:r>
            <a:r>
              <a:rPr lang="sr-Latn-RS" b="1" dirty="0" smtClean="0"/>
              <a:t>онављања чињења или нечињења</a:t>
            </a:r>
          </a:p>
          <a:p>
            <a:pPr marL="0" indent="0">
              <a:buNone/>
            </a:pPr>
            <a:endParaRPr lang="sr-Latn-RS" dirty="0" smtClean="0"/>
          </a:p>
          <a:p>
            <a:pPr marL="0" indent="0" algn="ctr">
              <a:buNone/>
            </a:pPr>
            <a:endParaRPr lang="sr-Latn-RS" b="1" dirty="0" smtClean="0"/>
          </a:p>
          <a:p>
            <a:pPr marL="0" indent="0" algn="ctr">
              <a:buNone/>
            </a:pPr>
            <a:endParaRPr lang="sr-Latn-RS" b="1" dirty="0" smtClean="0"/>
          </a:p>
          <a:p>
            <a:pPr marL="0" indent="0" algn="ctr">
              <a:buNone/>
            </a:pPr>
            <a:r>
              <a:rPr lang="sr-Latn-RS" b="1" dirty="0" smtClean="0"/>
              <a:t>Сметње у дететовом емоционалном и социјалном развоју</a:t>
            </a:r>
            <a:endParaRPr lang="sr-Latn-RS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27984" y="1268760"/>
            <a:ext cx="4608512" cy="4738531"/>
          </a:xfrm>
        </p:spPr>
        <p:txBody>
          <a:bodyPr>
            <a:normAutofit fontScale="85000" lnSpcReduction="20000"/>
          </a:bodyPr>
          <a:lstStyle/>
          <a:p>
            <a:r>
              <a:rPr lang="az-Cyrl-AZ" dirty="0" smtClean="0"/>
              <a:t>Д</a:t>
            </a:r>
            <a:r>
              <a:rPr lang="sr-Latn-RS" dirty="0" smtClean="0"/>
              <a:t>ете може бити емоционално злостављано у свим доменима својих комуникација и свог функцинисања</a:t>
            </a:r>
          </a:p>
          <a:p>
            <a:r>
              <a:rPr lang="az-Cyrl-AZ" dirty="0" smtClean="0"/>
              <a:t>Н</a:t>
            </a:r>
            <a:r>
              <a:rPr lang="sr-Latn-RS" dirty="0" smtClean="0"/>
              <a:t>ајзначајниј</a:t>
            </a:r>
            <a:r>
              <a:rPr lang="sr-Cyrl-RS" dirty="0" smtClean="0"/>
              <a:t>е,</a:t>
            </a:r>
            <a:r>
              <a:rPr lang="sr-Latn-RS" dirty="0" smtClean="0"/>
              <a:t> по </a:t>
            </a:r>
            <a:r>
              <a:rPr lang="sr-Cyrl-RS" dirty="0" smtClean="0"/>
              <a:t>п</a:t>
            </a:r>
            <a:r>
              <a:rPr lang="sr-Latn-RS" dirty="0" smtClean="0"/>
              <a:t>оследицама је емоционално злостављање које се одиграва унутар породичног система и када се говори о емоционалном зл.деце најчешће се мисли управо на то.</a:t>
            </a:r>
          </a:p>
          <a:p>
            <a:r>
              <a:rPr lang="az-Cyrl-AZ" b="1" dirty="0" smtClean="0"/>
              <a:t>И</a:t>
            </a:r>
            <a:r>
              <a:rPr lang="sr-Latn-RS" b="1" dirty="0" smtClean="0"/>
              <a:t> сведочење породичном насиљу је емоционално злостављање!!!!</a:t>
            </a:r>
            <a:endParaRPr lang="sr-Latn-RS" b="1" dirty="0"/>
          </a:p>
        </p:txBody>
      </p:sp>
      <p:sp>
        <p:nvSpPr>
          <p:cNvPr id="5" name="Down Arrow 4"/>
          <p:cNvSpPr/>
          <p:nvPr/>
        </p:nvSpPr>
        <p:spPr>
          <a:xfrm>
            <a:off x="2339752" y="2564904"/>
            <a:ext cx="216024" cy="43204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  <p:extLst>
      <p:ext uri="{BB962C8B-B14F-4D97-AF65-F5344CB8AC3E}">
        <p14:creationId xmlns="" xmlns:p14="http://schemas.microsoft.com/office/powerpoint/2010/main" val="1121054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sr-Latn-RS" sz="2400" dirty="0" smtClean="0"/>
              <a:t>ОДБАЦИВАЊЕ</a:t>
            </a:r>
          </a:p>
          <a:p>
            <a:pPr marL="514350" indent="-514350">
              <a:buFont typeface="+mj-lt"/>
              <a:buAutoNum type="arabicPeriod"/>
            </a:pPr>
            <a:r>
              <a:rPr lang="sr-Latn-RS" sz="2400" dirty="0" smtClean="0"/>
              <a:t>ДЕГРАДАЦИЈА/ОБЕЗВРЕЂИВАЊЕ</a:t>
            </a:r>
          </a:p>
          <a:p>
            <a:pPr marL="514350" indent="-514350">
              <a:buFont typeface="+mj-lt"/>
              <a:buAutoNum type="arabicPeriod"/>
            </a:pPr>
            <a:r>
              <a:rPr lang="sr-Latn-RS" sz="2400" dirty="0" smtClean="0"/>
              <a:t>ТЕРОРИСАЊЕ</a:t>
            </a:r>
          </a:p>
          <a:p>
            <a:pPr marL="514350" indent="-514350">
              <a:buFont typeface="+mj-lt"/>
              <a:buAutoNum type="arabicPeriod"/>
            </a:pPr>
            <a:r>
              <a:rPr lang="sr-Latn-RS" sz="2400" dirty="0" smtClean="0"/>
              <a:t>ИЗОЛАЦИЈА</a:t>
            </a:r>
          </a:p>
          <a:p>
            <a:pPr marL="514350" indent="-514350">
              <a:buFont typeface="+mj-lt"/>
              <a:buAutoNum type="arabicPeriod"/>
            </a:pPr>
            <a:r>
              <a:rPr lang="sr-Latn-RS" sz="2400" dirty="0" smtClean="0"/>
              <a:t>ЕКПЛОАТАЦИЈА</a:t>
            </a:r>
          </a:p>
          <a:p>
            <a:pPr marL="514350" indent="-514350">
              <a:buFont typeface="+mj-lt"/>
              <a:buAutoNum type="arabicPeriod"/>
            </a:pPr>
            <a:r>
              <a:rPr lang="sr-Latn-RS" sz="2400" dirty="0" smtClean="0"/>
              <a:t>УСКРАЋЕЊЕ ЕСЕНЦИЈАЛНЕ СТИМУЛАЦИЈЕ, ЕМОЦИОНАЛНЕ РАЗМЕНЕ ИЛИ РАСПОЛОЖИВОСТИ</a:t>
            </a:r>
          </a:p>
          <a:p>
            <a:pPr marL="514350" indent="-514350">
              <a:buFont typeface="+mj-lt"/>
              <a:buAutoNum type="arabicPeriod"/>
            </a:pPr>
            <a:r>
              <a:rPr lang="sr-Latn-RS" sz="2400" dirty="0" smtClean="0"/>
              <a:t>НЕПОУЗДАНО И НЕКОЗИСТЕНТНО РОДИТЕЉСТВО</a:t>
            </a:r>
          </a:p>
          <a:p>
            <a:pPr marL="0" indent="0">
              <a:buNone/>
            </a:pPr>
            <a:endParaRPr lang="sr-Latn-RS" sz="2400" dirty="0" smtClean="0"/>
          </a:p>
          <a:p>
            <a:pPr marL="514350" indent="-514350">
              <a:buFont typeface="+mj-lt"/>
              <a:buAutoNum type="arabicPeriod"/>
            </a:pPr>
            <a:endParaRPr lang="sr-Latn-R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sr-Latn-RS" b="1" dirty="0" smtClean="0"/>
              <a:t/>
            </a:r>
            <a:br>
              <a:rPr lang="sr-Latn-RS" b="1" dirty="0" smtClean="0"/>
            </a:br>
            <a:r>
              <a:rPr lang="sr-Cyrl-RS" b="1" dirty="0" smtClean="0"/>
              <a:t>ЕМОЦИОНАЛНО ЗЛОСТАВЉАЊЕ</a:t>
            </a:r>
            <a:endParaRPr lang="sr-Latn-RS" b="1" dirty="0"/>
          </a:p>
        </p:txBody>
      </p:sp>
    </p:spTree>
    <p:extLst>
      <p:ext uri="{BB962C8B-B14F-4D97-AF65-F5344CB8AC3E}">
        <p14:creationId xmlns="" xmlns:p14="http://schemas.microsoft.com/office/powerpoint/2010/main" val="1107128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810539"/>
          </a:xfrm>
        </p:spPr>
        <p:txBody>
          <a:bodyPr/>
          <a:lstStyle/>
          <a:p>
            <a:pPr marL="0" indent="0" algn="ctr">
              <a:buNone/>
            </a:pPr>
            <a:r>
              <a:rPr lang="az-Cyrl-AZ" dirty="0" smtClean="0"/>
              <a:t>И</a:t>
            </a:r>
            <a:r>
              <a:rPr lang="sr-Latn-RS" dirty="0" smtClean="0"/>
              <a:t>страјно запостављање базичних потреба детета</a:t>
            </a:r>
          </a:p>
          <a:p>
            <a:pPr marL="0" indent="0" algn="ctr">
              <a:buNone/>
            </a:pPr>
            <a:endParaRPr lang="sr-Latn-RS" dirty="0" smtClean="0"/>
          </a:p>
          <a:p>
            <a:pPr marL="0" indent="0" algn="ctr">
              <a:buNone/>
            </a:pPr>
            <a:endParaRPr lang="az-Cyrl-AZ" dirty="0" smtClean="0"/>
          </a:p>
          <a:p>
            <a:pPr marL="0" indent="0" algn="ctr">
              <a:buNone/>
            </a:pPr>
            <a:r>
              <a:rPr lang="az-Cyrl-AZ" dirty="0" smtClean="0"/>
              <a:t>О</a:t>
            </a:r>
            <a:r>
              <a:rPr lang="sr-Latn-RS" dirty="0" smtClean="0"/>
              <a:t>збиљна оштећења здравља и развоја</a:t>
            </a:r>
          </a:p>
          <a:p>
            <a:r>
              <a:rPr lang="az-Cyrl-AZ" sz="1800" u="sng" dirty="0" smtClean="0"/>
              <a:t>Х</a:t>
            </a:r>
            <a:r>
              <a:rPr lang="sr-Latn-RS" sz="1800" u="sng" dirty="0" smtClean="0"/>
              <a:t>роничан</a:t>
            </a:r>
            <a:r>
              <a:rPr lang="sr-Latn-RS" sz="1800" dirty="0" smtClean="0"/>
              <a:t> неуспех родитеља или старатеља да обезбеде детету основне услове који су неопходни за његов нормалан раст и развој:</a:t>
            </a:r>
          </a:p>
          <a:p>
            <a:pPr marL="0" indent="0">
              <a:buNone/>
            </a:pPr>
            <a:r>
              <a:rPr lang="sr-Latn-RS" sz="1800" dirty="0" smtClean="0"/>
              <a:t>-храна, одећа, место становања</a:t>
            </a:r>
          </a:p>
          <a:p>
            <a:pPr marL="0" indent="0">
              <a:buNone/>
            </a:pPr>
            <a:r>
              <a:rPr lang="sr-Latn-RS" sz="1800" dirty="0" smtClean="0"/>
              <a:t>-медицинска и стоматолошка нега и заштита</a:t>
            </a:r>
          </a:p>
          <a:p>
            <a:pPr marL="0" indent="0">
              <a:buNone/>
            </a:pPr>
            <a:r>
              <a:rPr lang="sr-Latn-RS" sz="1800" dirty="0" smtClean="0"/>
              <a:t>-контрола едукативног, емоционалног и социјалног развоја</a:t>
            </a:r>
          </a:p>
          <a:p>
            <a:endParaRPr lang="sr-Latn-RS" u="sng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z-Cyrl-AZ" b="1" dirty="0" smtClean="0"/>
              <a:t>З</a:t>
            </a:r>
            <a:r>
              <a:rPr lang="sr-Latn-RS" b="1" dirty="0" smtClean="0"/>
              <a:t>анемаривање </a:t>
            </a:r>
            <a:endParaRPr lang="sr-Latn-RS" b="1" dirty="0"/>
          </a:p>
        </p:txBody>
      </p:sp>
      <p:sp>
        <p:nvSpPr>
          <p:cNvPr id="4" name="Down Arrow 3"/>
          <p:cNvSpPr/>
          <p:nvPr/>
        </p:nvSpPr>
        <p:spPr>
          <a:xfrm>
            <a:off x="4355976" y="2348880"/>
            <a:ext cx="504056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  <p:extLst>
      <p:ext uri="{BB962C8B-B14F-4D97-AF65-F5344CB8AC3E}">
        <p14:creationId xmlns="" xmlns:p14="http://schemas.microsoft.com/office/powerpoint/2010/main" val="1999427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sr-Latn-RS" dirty="0" smtClean="0"/>
              <a:t>Упорно присуство стања која указују на нехигијену (нпр. шуга или вашке), кариозни зуби код детета.</a:t>
            </a:r>
          </a:p>
          <a:p>
            <a:r>
              <a:rPr lang="sr-Latn-RS" dirty="0" smtClean="0"/>
              <a:t>Родитељи или старатељи имају приступ, али упорно не доводе дете на контроле прегледе код педијатра.</a:t>
            </a:r>
          </a:p>
          <a:p>
            <a:r>
              <a:rPr lang="sr-Latn-RS" dirty="0" smtClean="0"/>
              <a:t>Родитељ или старатељ не тражи медицински савет, а дете има знакове болести или трпи бол.</a:t>
            </a:r>
          </a:p>
          <a:p>
            <a:r>
              <a:rPr lang="sr-Latn-RS" dirty="0" smtClean="0"/>
              <a:t>Родитељи или старатељи који упорно одбијају релевантне програме промоције здравља деце који укључују имунизацију, праћење развоја и сл.</a:t>
            </a:r>
          </a:p>
          <a:p>
            <a:r>
              <a:rPr lang="sr-Latn-RS" dirty="0" smtClean="0"/>
              <a:t>Дете које је стално обучено у одећу или ципеле које су неприкладни (нпр. за време или према величини)</a:t>
            </a:r>
          </a:p>
          <a:p>
            <a:r>
              <a:rPr lang="sr-Latn-RS" dirty="0" smtClean="0"/>
              <a:t>Дете не непредује у расту и развоју јер је ускраћено за адекватну исхрану</a:t>
            </a:r>
          </a:p>
          <a:p>
            <a:r>
              <a:rPr lang="sr-Latn-RS" dirty="0" smtClean="0"/>
              <a:t>О детету се брине особа која за то није способна (из здравствених, метеријалних или др.разлога)</a:t>
            </a:r>
          </a:p>
          <a:p>
            <a:endParaRPr lang="sr-Latn-RS" dirty="0" smtClean="0"/>
          </a:p>
          <a:p>
            <a:endParaRPr lang="sr-Latn-R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sr-Latn-RS" b="1" dirty="0" smtClean="0"/>
              <a:t>Знаци упозорења када треба размотрити занемаривање</a:t>
            </a:r>
            <a:endParaRPr lang="sr-Latn-RS" b="1" dirty="0"/>
          </a:p>
        </p:txBody>
      </p:sp>
    </p:spTree>
    <p:extLst>
      <p:ext uri="{BB962C8B-B14F-4D97-AF65-F5344CB8AC3E}">
        <p14:creationId xmlns="" xmlns:p14="http://schemas.microsoft.com/office/powerpoint/2010/main" val="4130414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az-Cyrl-AZ" sz="2400" b="1" dirty="0" smtClean="0"/>
              <a:t>П</a:t>
            </a:r>
            <a:r>
              <a:rPr lang="sr-Latn-RS" sz="2400" b="1" dirty="0" smtClean="0"/>
              <a:t>оследице злостављања и занемаривања су озбиљне и присутне кроз цео живот</a:t>
            </a:r>
          </a:p>
          <a:p>
            <a:r>
              <a:rPr lang="az-Cyrl-AZ" sz="2400" b="1" dirty="0" smtClean="0"/>
              <a:t>С</a:t>
            </a:r>
            <a:r>
              <a:rPr lang="sr-Latn-RS" sz="2400" b="1" dirty="0" smtClean="0"/>
              <a:t>вакан особа која има сазнања о насиљу, злостављању и занемаривању обавезна је да реагује</a:t>
            </a:r>
          </a:p>
          <a:p>
            <a:r>
              <a:rPr lang="az-Cyrl-AZ" sz="2400" b="1" dirty="0" smtClean="0"/>
              <a:t>О</a:t>
            </a:r>
            <a:r>
              <a:rPr lang="sr-Latn-RS" sz="2400" b="1" dirty="0" smtClean="0"/>
              <a:t>бавеза стручњака који раде са децом је да буду упознати са знацима злостављања и занемаривања деце ради препознавања</a:t>
            </a:r>
          </a:p>
          <a:p>
            <a:r>
              <a:rPr lang="az-Cyrl-AZ" sz="2400" b="1" dirty="0" smtClean="0"/>
              <a:t>С</a:t>
            </a:r>
            <a:r>
              <a:rPr lang="sr-Latn-RS" sz="2400" b="1" dirty="0" smtClean="0"/>
              <a:t>тручњаци морају добро познавати процидуру поступања и придржавати се</a:t>
            </a:r>
          </a:p>
          <a:p>
            <a:r>
              <a:rPr lang="az-Cyrl-AZ" sz="2400" b="1" u="sng" dirty="0" smtClean="0"/>
              <a:t>Н</a:t>
            </a:r>
            <a:r>
              <a:rPr lang="sr-Latn-RS" sz="2400" b="1" u="sng" dirty="0" smtClean="0"/>
              <a:t>а посебном опрезу </a:t>
            </a:r>
            <a:r>
              <a:rPr lang="sr-Latn-RS" sz="2400" b="1" dirty="0" smtClean="0"/>
              <a:t>– они који раде са малом децом!!</a:t>
            </a:r>
          </a:p>
          <a:p>
            <a:endParaRPr lang="sr-Latn-RS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r-Latn-RS" b="1" u="sng" dirty="0" smtClean="0"/>
              <a:t>ЗАКЉУЧНЕ ПОРУКЕ</a:t>
            </a:r>
            <a:endParaRPr lang="sr-Latn-RS" b="1" u="sng" dirty="0"/>
          </a:p>
        </p:txBody>
      </p:sp>
    </p:spTree>
    <p:extLst>
      <p:ext uri="{BB962C8B-B14F-4D97-AF65-F5344CB8AC3E}">
        <p14:creationId xmlns="" xmlns:p14="http://schemas.microsoft.com/office/powerpoint/2010/main" val="481300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1560</TotalTime>
  <Words>2023</Words>
  <Application>Microsoft Office PowerPoint</Application>
  <PresentationFormat>On-screen Show (4:3)</PresentationFormat>
  <Paragraphs>255</Paragraphs>
  <Slides>39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39</vt:i4>
      </vt:variant>
    </vt:vector>
  </HeadingPairs>
  <TitlesOfParts>
    <vt:vector size="41" baseType="lpstr">
      <vt:lpstr>Concourse</vt:lpstr>
      <vt:lpstr>Office Theme</vt:lpstr>
      <vt:lpstr>   19.НОВЕМБАР СВЕТСКИ ДАН БОРБЕ ПРОТИВ НАСИЉА, ЗЛОСТАВЉАЊА И ЗАНЕМАРИВАЊА ДЕЦЕ</vt:lpstr>
      <vt:lpstr>Slide 2</vt:lpstr>
      <vt:lpstr>Slide 3</vt:lpstr>
      <vt:lpstr>ЗАШТИТА ДЕЦЕ ОД ЗЛОСТАВЉАЊА И ЗАНЕМАРИВАЊА –ЗАДАТАК СВИХ НАС</vt:lpstr>
      <vt:lpstr> НАСИЉЕ И ЗЛОСТАВЉАЊЕ ДЕЦЕ – ДЕФИНИЦИЈА СЗО</vt:lpstr>
      <vt:lpstr>Свако дете има право на нормалан раст и развој</vt:lpstr>
      <vt:lpstr>ЗАКОНСКА РЕГУЛАТИВА</vt:lpstr>
      <vt:lpstr>Обавезе сваке образовно-васпитне установе</vt:lpstr>
      <vt:lpstr>Тим за заштиту деце од злостављања и занемаривања ПУ „Уб“ </vt:lpstr>
      <vt:lpstr>Slide 10</vt:lpstr>
      <vt:lpstr>Slide 11</vt:lpstr>
      <vt:lpstr>Последице злостављања кроз животни век</vt:lpstr>
      <vt:lpstr>Да ли ће сви развити последице злостављања</vt:lpstr>
      <vt:lpstr>Протективни фактори</vt:lpstr>
      <vt:lpstr>ПРОГРАМИ ПРЕВЕНЦИЈЕ НАСИЉА</vt:lpstr>
      <vt:lpstr>ПРОГРАМ ЗАШТИТЕ И МЕРЕ ПРЕВЕНЦИЈЕ </vt:lpstr>
      <vt:lpstr>  ПРЕВЕНТИВНЕ АКТИВНОСТИ </vt:lpstr>
      <vt:lpstr>Slide 18</vt:lpstr>
      <vt:lpstr>Превентивне активности  допринеће  да  деца:</vt:lpstr>
      <vt:lpstr>Позитивна дисциплина- наметнута дисциплина</vt:lpstr>
      <vt:lpstr>Slide 21</vt:lpstr>
      <vt:lpstr>ШТА КАДА СЕ  ДОГОДИ НАСИЉЕ ИЛИ СУМЊА НА НАСИЉЕ?!!</vt:lpstr>
      <vt:lpstr>Slide 23</vt:lpstr>
      <vt:lpstr>Slide 24</vt:lpstr>
      <vt:lpstr>СВАКА ОСОБА КОЈА ИМА САЗНАЊА О НАСИЉУ, ЗЛОСТАВЉАЊУ И ЗАНЕМАРИВАЊУ ОБАВЕЗНА ЈЕ ДА РЕАГУЈЕ!!!!</vt:lpstr>
      <vt:lpstr>Kако реаговати када се насиље догоди  –интервенција-</vt:lpstr>
      <vt:lpstr>Кораци поступања у ПУ “Уб” У  СИТУАЦИЈИ НАСИЉА ИЛИ СУМЊЕ ДА СЕ НАСИЉЕ ДЕШАВА</vt:lpstr>
      <vt:lpstr>Slide 28</vt:lpstr>
      <vt:lpstr>Slide 29</vt:lpstr>
      <vt:lpstr>Слушајте и посматрајте</vt:lpstr>
      <vt:lpstr> У образовно-васпитном систему нема места за истрагу и доказивање  злостављања и занемаривања  –ти задаци су у надлежности других система - </vt:lpstr>
      <vt:lpstr>Кораци - редослед поступака у интервенцији</vt:lpstr>
      <vt:lpstr>Slide 33</vt:lpstr>
      <vt:lpstr>Физичко кажњавање</vt:lpstr>
      <vt:lpstr>Емоционално злостављање</vt:lpstr>
      <vt:lpstr> ЕМОЦИОНАЛНО ЗЛОСТАВЉАЊЕ</vt:lpstr>
      <vt:lpstr>Занемаривање </vt:lpstr>
      <vt:lpstr>Знаци упозорења када треба размотрити занемаривање</vt:lpstr>
      <vt:lpstr>ЗАКЉУЧНЕ ПОРУКЕ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ЗАШТИТА ДЕЦЕ ОД ЗЛОСТАВЉАЊА И ЗАНЕМАРИВАЊА –ЗАДАТАК СВИХ НАС</dc:title>
  <dc:creator>HS</dc:creator>
  <cp:lastModifiedBy>Vrtic</cp:lastModifiedBy>
  <cp:revision>174</cp:revision>
  <dcterms:created xsi:type="dcterms:W3CDTF">2018-11-19T13:05:49Z</dcterms:created>
  <dcterms:modified xsi:type="dcterms:W3CDTF">2023-11-23T07:51:36Z</dcterms:modified>
</cp:coreProperties>
</file>