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3"/>
  </p:notesMasterIdLst>
  <p:sldIdLst>
    <p:sldId id="258" r:id="rId2"/>
    <p:sldId id="261" r:id="rId3"/>
    <p:sldId id="260" r:id="rId4"/>
    <p:sldId id="262" r:id="rId5"/>
    <p:sldId id="268" r:id="rId6"/>
    <p:sldId id="320" r:id="rId7"/>
    <p:sldId id="282" r:id="rId8"/>
    <p:sldId id="283" r:id="rId9"/>
    <p:sldId id="264" r:id="rId10"/>
    <p:sldId id="285" r:id="rId11"/>
    <p:sldId id="296" r:id="rId12"/>
    <p:sldId id="300" r:id="rId13"/>
    <p:sldId id="287" r:id="rId14"/>
    <p:sldId id="266" r:id="rId15"/>
    <p:sldId id="292" r:id="rId16"/>
    <p:sldId id="289" r:id="rId17"/>
    <p:sldId id="291" r:id="rId18"/>
    <p:sldId id="294" r:id="rId19"/>
    <p:sldId id="295" r:id="rId20"/>
    <p:sldId id="267" r:id="rId21"/>
    <p:sldId id="301" r:id="rId22"/>
    <p:sldId id="304" r:id="rId23"/>
    <p:sldId id="271" r:id="rId24"/>
    <p:sldId id="306" r:id="rId25"/>
    <p:sldId id="302" r:id="rId26"/>
    <p:sldId id="305" r:id="rId27"/>
    <p:sldId id="272" r:id="rId28"/>
    <p:sldId id="273" r:id="rId29"/>
    <p:sldId id="326" r:id="rId30"/>
    <p:sldId id="310" r:id="rId31"/>
    <p:sldId id="275" r:id="rId32"/>
    <p:sldId id="325" r:id="rId33"/>
    <p:sldId id="324" r:id="rId34"/>
    <p:sldId id="322" r:id="rId35"/>
    <p:sldId id="323" r:id="rId36"/>
    <p:sldId id="311" r:id="rId37"/>
    <p:sldId id="321" r:id="rId38"/>
    <p:sldId id="314" r:id="rId39"/>
    <p:sldId id="277" r:id="rId40"/>
    <p:sldId id="281" r:id="rId41"/>
    <p:sldId id="315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D60093"/>
    <a:srgbClr val="FF5050"/>
    <a:srgbClr val="993366"/>
    <a:srgbClr val="CC00CC"/>
    <a:srgbClr val="FFFFFF"/>
    <a:srgbClr val="CC3300"/>
    <a:srgbClr val="FF7C8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90" autoAdjust="0"/>
  </p:normalViewPr>
  <p:slideViewPr>
    <p:cSldViewPr snapToGrid="0">
      <p:cViewPr>
        <p:scale>
          <a:sx n="47" d="100"/>
          <a:sy n="47" d="100"/>
        </p:scale>
        <p:origin x="-2035" y="-11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806" y="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FF1E6-A0AF-41B4-B91D-3360303C9789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F38C0-E701-44AE-AC42-AE303DF1272D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74504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F38C0-E701-44AE-AC42-AE303DF1272D}" type="slidenum">
              <a:rPr lang="x-none" smtClean="0"/>
              <a:t>1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46646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F38C0-E701-44AE-AC42-AE303DF1272D}" type="slidenum">
              <a:rPr lang="x-none" smtClean="0"/>
              <a:t>19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05401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5166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07005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66835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03229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590384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8223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739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09738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057852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88858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88755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2650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53521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952654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054114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22502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71858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EDAA523-5EED-46BC-BA1C-F57D318E3206}" type="datetimeFigureOut">
              <a:rPr lang="x-none" smtClean="0"/>
              <a:t>22.4.2026.</a:t>
            </a:fld>
            <a:endParaRPr lang="x-non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3F17F12-2985-4D9D-91AD-95FFB5C0EB8C}" type="slidenum">
              <a:rPr lang="x-none" smtClean="0"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2324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g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fi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hyperlink" Target="https://www.google.com/imgres?imgurl=https://odrastanje.rs/wp-content/uploads/2019/07/shutterstock_1138264499.jpg&amp;imgrefurl=https://odrastanje.rs/zasto-deca-treba-da-idu-vrtic/&amp;h=683&amp;w=1024&amp;tbnid=mG5Tg_phyEr4xM&amp;source=sa.im&amp;tbnh=452&amp;tbnw=678&amp;usg=AI4_-kRgGOpjm7PegRfCi8RQi7yoZP3PRg&amp;vet=1&amp;docid=1qWD2pG9daGwY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441896-5225-DBE4-39F5-458E7AC15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9956"/>
            <a:ext cx="10515600" cy="5687313"/>
          </a:xfrm>
        </p:spPr>
        <p:txBody>
          <a:bodyPr>
            <a:normAutofit fontScale="90000"/>
          </a:bodyPr>
          <a:lstStyle/>
          <a:p>
            <a:r>
              <a:rPr lang="sr-Cyrl-RS" dirty="0">
                <a:solidFill>
                  <a:srgbClr val="FF0000"/>
                </a:solidFill>
              </a:rPr>
              <a:t>  РУТИНЕ И ЖИВОТНО ПРАКТИЧНЕ СИТУАЦИЈЕ КАО ПОДРШКА ДЕЧЈЕМ АНГАЖОВАЊУ</a:t>
            </a:r>
            <a:r>
              <a:rPr lang="sr-Latn-RS" dirty="0"/>
              <a:t/>
            </a:r>
            <a:br>
              <a:rPr lang="sr-Latn-RS" dirty="0"/>
            </a:br>
            <a:r>
              <a:rPr lang="x-none" dirty="0"/>
              <a:t>                      </a:t>
            </a:r>
            <a:br>
              <a:rPr lang="x-none" dirty="0"/>
            </a:br>
            <a:r>
              <a:rPr lang="x-none" dirty="0"/>
              <a:t/>
            </a:r>
            <a:br>
              <a:rPr lang="x-none" dirty="0"/>
            </a:br>
            <a:r>
              <a:rPr lang="x-none" dirty="0"/>
              <a:t/>
            </a:r>
            <a:br>
              <a:rPr lang="x-none" dirty="0"/>
            </a:br>
            <a:r>
              <a:rPr lang="x-none" dirty="0"/>
              <a:t>                    </a:t>
            </a:r>
            <a:r>
              <a:rPr lang="sr-Cyrl-RS" dirty="0"/>
              <a:t>                       </a:t>
            </a:r>
            <a:br>
              <a:rPr lang="sr-Cyrl-RS" dirty="0"/>
            </a:br>
            <a:r>
              <a:rPr lang="sr-Cyrl-RS" dirty="0"/>
              <a:t/>
            </a:r>
            <a:br>
              <a:rPr lang="sr-Cyrl-RS" dirty="0"/>
            </a:br>
            <a:r>
              <a:rPr lang="sr-Cyrl-RS" dirty="0"/>
              <a:t/>
            </a:r>
            <a:br>
              <a:rPr lang="sr-Cyrl-RS" dirty="0"/>
            </a:br>
            <a:r>
              <a:rPr lang="sr-Cyrl-RS" dirty="0"/>
              <a:t/>
            </a:r>
            <a:br>
              <a:rPr lang="sr-Cyrl-RS" dirty="0"/>
            </a:br>
            <a:r>
              <a:rPr lang="sr-Cyrl-RS" dirty="0"/>
              <a:t>                                          </a:t>
            </a:r>
            <a:r>
              <a:rPr lang="sr-Cyrl-RS" sz="2000" dirty="0"/>
              <a:t> </a:t>
            </a:r>
            <a:r>
              <a:rPr lang="sr-Cyrl-RS" sz="2000" dirty="0">
                <a:solidFill>
                  <a:srgbClr val="FF0000"/>
                </a:solidFill>
              </a:rPr>
              <a:t>ПРЕДШКОЛСКА УСТАНОВА </a:t>
            </a:r>
            <a:r>
              <a:rPr lang="en-US" sz="2000" dirty="0">
                <a:solidFill>
                  <a:srgbClr val="FF0000"/>
                </a:solidFill>
              </a:rPr>
              <a:t>“</a:t>
            </a:r>
            <a:r>
              <a:rPr lang="sr-Cyrl-RS" sz="2000" dirty="0">
                <a:solidFill>
                  <a:srgbClr val="FF0000"/>
                </a:solidFill>
              </a:rPr>
              <a:t> УБ</a:t>
            </a:r>
            <a:r>
              <a:rPr lang="en-US" sz="2000" dirty="0">
                <a:solidFill>
                  <a:srgbClr val="FF0000"/>
                </a:solidFill>
              </a:rPr>
              <a:t>”</a:t>
            </a:r>
            <a:r>
              <a:rPr lang="x-none" sz="2000" dirty="0">
                <a:solidFill>
                  <a:srgbClr val="FF0000"/>
                </a:solidFill>
              </a:rPr>
              <a:t/>
            </a:r>
            <a:br>
              <a:rPr lang="x-none" sz="2000" dirty="0">
                <a:solidFill>
                  <a:srgbClr val="FF0000"/>
                </a:solidFill>
              </a:rPr>
            </a:br>
            <a:r>
              <a:rPr lang="sr-Cyrl-RS" sz="2000" dirty="0">
                <a:solidFill>
                  <a:srgbClr val="FF0000"/>
                </a:solidFill>
              </a:rPr>
              <a:t>                                                       ПРЕЗЕНТАТОРИ </a:t>
            </a:r>
            <a:r>
              <a:rPr lang="en-US" sz="2000" dirty="0">
                <a:solidFill>
                  <a:srgbClr val="FF0000"/>
                </a:solidFill>
              </a:rPr>
              <a:t>:</a:t>
            </a:r>
            <a:r>
              <a:rPr lang="x-none" sz="2000" dirty="0">
                <a:solidFill>
                  <a:srgbClr val="FF0000"/>
                </a:solidFill>
              </a:rPr>
              <a:t/>
            </a:r>
            <a:br>
              <a:rPr lang="x-none" sz="2000" dirty="0">
                <a:solidFill>
                  <a:srgbClr val="FF0000"/>
                </a:solidFill>
              </a:rPr>
            </a:br>
            <a:r>
              <a:rPr lang="sr-Cyrl-RS" sz="2000" dirty="0">
                <a:solidFill>
                  <a:srgbClr val="FF0000"/>
                </a:solidFill>
              </a:rPr>
              <a:t>                                                      Зорица Тадић</a:t>
            </a:r>
            <a:r>
              <a:rPr lang="x-none" sz="2000" dirty="0">
                <a:solidFill>
                  <a:srgbClr val="FF0000"/>
                </a:solidFill>
              </a:rPr>
              <a:t/>
            </a:r>
            <a:br>
              <a:rPr lang="x-none" sz="2000" dirty="0">
                <a:solidFill>
                  <a:srgbClr val="FF0000"/>
                </a:solidFill>
              </a:rPr>
            </a:br>
            <a:r>
              <a:rPr lang="sr-Cyrl-RS" sz="2000" dirty="0">
                <a:solidFill>
                  <a:srgbClr val="FF0000"/>
                </a:solidFill>
              </a:rPr>
              <a:t>                                                      Ивана Зељић</a:t>
            </a:r>
            <a:r>
              <a:rPr lang="x-none" dirty="0"/>
              <a:t/>
            </a:r>
            <a:br>
              <a:rPr lang="x-none" dirty="0"/>
            </a:br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21C8B92-68A7-BCCD-8F03-40D10E470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918" y="2484355"/>
            <a:ext cx="5074920" cy="406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4435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715A804-6297-E904-FDA3-537A04D73F90}"/>
              </a:ext>
            </a:extLst>
          </p:cNvPr>
          <p:cNvSpPr txBox="1"/>
          <p:nvPr/>
        </p:nvSpPr>
        <p:spPr>
          <a:xfrm>
            <a:off x="224589" y="386418"/>
            <a:ext cx="1161689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4400" dirty="0">
                <a:solidFill>
                  <a:srgbClr val="FFC000"/>
                </a:solidFill>
              </a:rPr>
              <a:t> </a:t>
            </a:r>
            <a:r>
              <a:rPr lang="sr-Cyrl-RS" sz="4400" dirty="0">
                <a:solidFill>
                  <a:srgbClr val="FFC000"/>
                </a:solidFill>
              </a:rPr>
              <a:t>Појам“партиципација деце“,дефинише се    као активно и заједничко учешће деце и одраслих у процесу доношења одлука о стварима које их се непосредно тичу,спрам узраста</a:t>
            </a:r>
            <a:r>
              <a:rPr lang="x-none" sz="4400" dirty="0">
                <a:solidFill>
                  <a:srgbClr val="FFC000"/>
                </a:solidFill>
              </a:rPr>
              <a:t>,</a:t>
            </a:r>
            <a:r>
              <a:rPr lang="sr-Cyrl-RS" sz="4400" dirty="0">
                <a:solidFill>
                  <a:srgbClr val="FFC000"/>
                </a:solidFill>
              </a:rPr>
              <a:t> зрелости и развојних могућности.То је континуирани процес који подразумева слушање и уважавање онога што деца имају да кажу ,своја мишљења и ставове. </a:t>
            </a:r>
            <a:endParaRPr lang="x-none" sz="4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881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0981EB1-3242-86FC-40AF-8538E9F6E66F}"/>
              </a:ext>
            </a:extLst>
          </p:cNvPr>
          <p:cNvSpPr txBox="1"/>
          <p:nvPr/>
        </p:nvSpPr>
        <p:spPr>
          <a:xfrm>
            <a:off x="441997" y="-5417"/>
            <a:ext cx="11622479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2800" dirty="0">
                <a:solidFill>
                  <a:srgbClr val="92D050"/>
                </a:solidFill>
              </a:rPr>
              <a:t> </a:t>
            </a:r>
            <a:r>
              <a:rPr lang="sr-Cyrl-RS" sz="4400" dirty="0">
                <a:solidFill>
                  <a:srgbClr val="92D050"/>
                </a:solidFill>
              </a:rPr>
              <a:t>У развијању реалног програма васпитач остварује кооперативан однос са децом,однос  властите укључености,одржавања баланса и  уважавања детета.Он прихвата иницијативу,дели информације,води дијалог заснован на обостраном поштовању.Своје искуство и знање  дели са децом тако што уноси новине,помаже и подржава децу поштујући њихове одлуке.Код деце подстиче самосталност  и одговорност.</a:t>
            </a:r>
            <a:r>
              <a:rPr lang="sr-Latn-RS" sz="4400" dirty="0">
                <a:solidFill>
                  <a:srgbClr val="92D050"/>
                </a:solidFill>
              </a:rPr>
              <a:t> </a:t>
            </a:r>
            <a:endParaRPr lang="x-none" sz="4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58415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FB82155-F281-07CD-298E-B59455B92C54}"/>
              </a:ext>
            </a:extLst>
          </p:cNvPr>
          <p:cNvSpPr txBox="1"/>
          <p:nvPr/>
        </p:nvSpPr>
        <p:spPr>
          <a:xfrm>
            <a:off x="1188720" y="879103"/>
            <a:ext cx="9814560" cy="5099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RS" sz="32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4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sr-Cyrl-RS" sz="4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редстављ</a:t>
            </a:r>
            <a:r>
              <a:rPr lang="x-none" sz="4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Cyrl-RS" sz="4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  вам </a:t>
            </a:r>
            <a:r>
              <a:rPr lang="sr-Latn-RS" sz="4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 ситуације у којима је остварено активно учешће деце</a:t>
            </a:r>
            <a:r>
              <a:rPr lang="sr-Cyrl-RS" sz="4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x-none" sz="4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4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кроз</a:t>
            </a:r>
            <a:r>
              <a:rPr lang="sr-Latn-RS" sz="4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sr-Cyrl-RS" sz="4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sr-Cyrl-RS" sz="440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Latn-RS" sz="4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арадњ</a:t>
            </a:r>
            <a:r>
              <a:rPr lang="sr-Cyrl-RS" sz="4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sr-Latn-RS" sz="4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 локалном заједницом</a:t>
            </a:r>
            <a:endParaRPr lang="x-none" sz="4400" dirty="0">
              <a:solidFill>
                <a:srgbClr val="00B0F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sr-Cyrl-RS" sz="4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sr-Cyrl-RS" sz="4400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sr-Latn-RS" sz="4400" dirty="0">
                <a:solidFill>
                  <a:srgbClr val="92D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ланиране ситуације учења</a:t>
            </a:r>
            <a:endParaRPr lang="x-none" sz="4400" dirty="0">
              <a:solidFill>
                <a:srgbClr val="92D05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sr-Cyrl-RS" sz="4400" dirty="0">
                <a:solidFill>
                  <a:srgbClr val="FF5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3.Ж</a:t>
            </a:r>
            <a:r>
              <a:rPr lang="sr-Latn-RS" sz="4400" dirty="0">
                <a:solidFill>
                  <a:srgbClr val="FF5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ивотно-практичне ситуације</a:t>
            </a:r>
            <a:endParaRPr lang="x-none" sz="4400" dirty="0">
              <a:solidFill>
                <a:srgbClr val="FF505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2413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9A92C46-2F31-5A87-5D81-A41186BD20A8}"/>
              </a:ext>
            </a:extLst>
          </p:cNvPr>
          <p:cNvSpPr txBox="1"/>
          <p:nvPr/>
        </p:nvSpPr>
        <p:spPr>
          <a:xfrm>
            <a:off x="130629" y="453447"/>
            <a:ext cx="12061371" cy="2635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sr-Cyrl-R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x-none" sz="4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sr-Cyrl-RS" sz="4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САРАДЊА </a:t>
            </a:r>
            <a:endParaRPr lang="x-none" sz="44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x-none" sz="4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sr-Cyrl-RS" sz="44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 ЛОКАЛНОМ ЗАЈЕДНИЦОМ</a:t>
            </a: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sr-Cyrl-RS" sz="44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x-none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2A82E11-3967-DD35-CAA2-3559EE479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89" y="2226077"/>
            <a:ext cx="5229421" cy="438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06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BFEBC73-18AB-DE28-82CC-C5523EE460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6" y="181685"/>
            <a:ext cx="10603831" cy="66670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13354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6B35325-D52A-E437-729D-D49F6FA716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" y="131273"/>
            <a:ext cx="3377255" cy="2542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A5EF920-3F85-B190-D661-2BDD44B7C9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492" y="3521469"/>
            <a:ext cx="4181941" cy="31487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3C19BAE-5296-6888-444A-32791AF971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41" y="1159030"/>
            <a:ext cx="4027663" cy="5349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90857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9AA7CF5-D53B-46CD-0773-9676CC37F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9" y="127321"/>
            <a:ext cx="5680743" cy="42772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997A201-A2BF-2586-2E81-85536CD71641}"/>
              </a:ext>
            </a:extLst>
          </p:cNvPr>
          <p:cNvSpPr txBox="1"/>
          <p:nvPr/>
        </p:nvSpPr>
        <p:spPr>
          <a:xfrm>
            <a:off x="83449" y="6355127"/>
            <a:ext cx="616016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sr-Cyrl-R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F0F89A1-036B-105B-8EC7-233A2DE478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107" y="2229298"/>
            <a:ext cx="6138444" cy="45013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1787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FB7B232-0646-DDE9-DDF4-E6FE33BE1D8D}"/>
              </a:ext>
            </a:extLst>
          </p:cNvPr>
          <p:cNvSpPr txBox="1"/>
          <p:nvPr/>
        </p:nvSpPr>
        <p:spPr>
          <a:xfrm>
            <a:off x="1" y="534799"/>
            <a:ext cx="12311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4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x-none" sz="4400" dirty="0">
              <a:solidFill>
                <a:srgbClr val="00B0F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F9742D8-29C8-85CD-244C-5EE7AA8CA8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4" y="76609"/>
            <a:ext cx="5761879" cy="4321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EA758A5-87CB-88C5-2EC4-F7179D582B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01176"/>
            <a:ext cx="5983306" cy="41568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31531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0BDA3F8-C5D4-D3D6-F554-FADA1A74B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102932" cy="4595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A2CA233-C967-799C-3A69-C1CC688BB1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716" y="2474959"/>
            <a:ext cx="5844054" cy="4383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6554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D88FAF9-9B80-EBB7-23AD-0BD84E714D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933440" cy="4450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BFC1B7A-9FB7-8A06-9D13-ACB78FEE10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559" y="2407920"/>
            <a:ext cx="5933440" cy="4450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2766097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0F2C009-03D6-FEF8-5FBC-4F614CA5C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5" y="1000838"/>
            <a:ext cx="3859306" cy="5125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FB2945E-31F1-3AD9-882C-3CFE73DA9C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9" y="723900"/>
            <a:ext cx="3587676" cy="47648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4A231B8-6F8C-0B88-AE15-C12D5D8E5E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841" y="1000838"/>
            <a:ext cx="3964552" cy="5265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834782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7C57B0B-C97E-EC57-047F-CEE596B59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143500" cy="685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E7AA3BE-8507-EA11-49D0-4D0C624AA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1171074"/>
            <a:ext cx="6780464" cy="49088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63129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745243-DFE8-AC25-A9A6-31BEC1CBD531}"/>
              </a:ext>
            </a:extLst>
          </p:cNvPr>
          <p:cNvSpPr txBox="1"/>
          <p:nvPr/>
        </p:nvSpPr>
        <p:spPr>
          <a:xfrm>
            <a:off x="0" y="0"/>
            <a:ext cx="12344400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R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x-none" sz="4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4C61DA0-C30F-6C21-31E0-CC392D63BD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5" y="0"/>
            <a:ext cx="3211647" cy="34894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E20ED6A-977A-BBE1-75A0-0BE5C2013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934" y="96883"/>
            <a:ext cx="3595861" cy="3489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9FF4D72-CAB3-CFB9-828E-92A41D5D0A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852" y="3511700"/>
            <a:ext cx="5148570" cy="3143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38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271D07F-D937-FECC-FB89-3325F0E0B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3" y="91235"/>
            <a:ext cx="5832125" cy="43666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36142B2-1F78-FAA0-E166-E685A254A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74543"/>
            <a:ext cx="5992547" cy="4512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9819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8DC0C52-D4CD-36B4-4325-0B51E1191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78" y="2843283"/>
            <a:ext cx="5951622" cy="40147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202D04D-B71D-B37D-85F8-6194096B3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6" y="1"/>
            <a:ext cx="6150592" cy="3923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4028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AB6FB53-BBCA-BD3D-EF07-0188844A1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01209" cy="34234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27985DF-ACBE-A223-1687-11BF6819A0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504" y="78721"/>
            <a:ext cx="4797287" cy="32842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CE3B066-B564-AC34-9306-B01BC338C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395" y="3271833"/>
            <a:ext cx="4701209" cy="35074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76192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B9D61DB-6E91-E7C8-39D8-EB2DA85399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1" y="97297"/>
            <a:ext cx="4571999" cy="3443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2E89194-8FCF-7575-B40F-B468AEA506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23" y="3802104"/>
            <a:ext cx="4050109" cy="2941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D85452C-FC99-064D-4D54-D69E82038F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101"/>
            <a:ext cx="4571999" cy="3443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764B1D9-0442-C853-157A-F59092A3FC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02104"/>
            <a:ext cx="3886201" cy="2926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315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90F550-8F62-67DE-04C5-9CC211B1A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55" y="82534"/>
            <a:ext cx="3663366" cy="2377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C54BFF4-7DAB-EBB9-6615-17DB04BCD3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" y="2685764"/>
            <a:ext cx="3734181" cy="28006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DB1C625-58D4-34C0-43A8-A971CD14C3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193" y="2795754"/>
            <a:ext cx="3572642" cy="2690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29858E4-B3D9-60BB-DA65-760CD169C8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47603"/>
            <a:ext cx="3459480" cy="2212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D6446CF-BEDD-9072-FBA5-1369B31086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595" y="3743982"/>
            <a:ext cx="4135805" cy="3114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7794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D450E9D-58F7-0A66-8B21-5C9FDDCC716E}"/>
              </a:ext>
            </a:extLst>
          </p:cNvPr>
          <p:cNvSpPr txBox="1"/>
          <p:nvPr/>
        </p:nvSpPr>
        <p:spPr>
          <a:xfrm>
            <a:off x="320040" y="15490597"/>
            <a:ext cx="11551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Девојчица каже“Код моје куће има кружни ток на ком има пуно цвећа“....Друга девојчица додаје „Моја баба ради тамо где се сади цвеће“ Наш пројекат иде у том правцу контактирамо  Јавно комунално предузеће (ступамо у контакт са поменутом баком).....Упознаjeмо  се сa процесом (етапама)раста  цвећа..... </a:t>
            </a:r>
            <a:endParaRPr lang="x-non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9F8FA76-68D8-33C8-C835-16128707F1E1}"/>
              </a:ext>
            </a:extLst>
          </p:cNvPr>
          <p:cNvSpPr txBox="1"/>
          <p:nvPr/>
        </p:nvSpPr>
        <p:spPr>
          <a:xfrm>
            <a:off x="740343" y="524715"/>
            <a:ext cx="11871960" cy="808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sr-Cyrl-RS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Cyrl-RS" sz="4400" b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ПЛАНИРАНЕ СИТУАЦИЈЕ УЧЕЊА</a:t>
            </a:r>
          </a:p>
        </p:txBody>
      </p:sp>
      <p:pic>
        <p:nvPicPr>
          <p:cNvPr id="1028" name="Picture 4" descr="Rastanak sa vrtićem - pesme za priredbe - Mala škola">
            <a:extLst>
              <a:ext uri="{FF2B5EF4-FFF2-40B4-BE49-F238E27FC236}">
                <a16:creationId xmlns:a16="http://schemas.microsoft.com/office/drawing/2014/main" xmlns="" id="{DA4E5078-1EA3-3975-9839-B84CA491D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16" y="1333334"/>
            <a:ext cx="9400673" cy="5073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7343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34506DB-B48B-1FF7-B62B-399FD87DD7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643" y="1513517"/>
            <a:ext cx="5402317" cy="4051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B21192F-EE94-B196-01E3-4FCE2C393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26124"/>
            <a:ext cx="5143500" cy="673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90704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F2CAFE7-2DED-4720-A49B-3EFB8A9E4C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69" y="15765"/>
            <a:ext cx="6021969" cy="4516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A07ACED-E6BC-3850-F252-C3B84ACA1C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470" y="2286891"/>
            <a:ext cx="6000792" cy="4660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04002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4F3A776-5878-AEFB-1D30-2E964D58856A}"/>
              </a:ext>
            </a:extLst>
          </p:cNvPr>
          <p:cNvSpPr txBox="1"/>
          <p:nvPr/>
        </p:nvSpPr>
        <p:spPr>
          <a:xfrm>
            <a:off x="0" y="137611"/>
            <a:ext cx="116128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44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x-none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B700190-E175-6A04-F990-08B2D06E9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85" y="16043"/>
            <a:ext cx="997576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4398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B73E1D8-8AC8-FB20-0CE4-C2BFBE665A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4860235" cy="3278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C123942-C83A-FD75-9D0F-C03416C33C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826" y="1"/>
            <a:ext cx="4489174" cy="3366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6C0998C-50E6-6C3A-A43E-4D5269DA21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839" y="3265626"/>
            <a:ext cx="4253861" cy="3592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43733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8F898E3-810C-3239-D351-F8B6C9A40347}"/>
              </a:ext>
            </a:extLst>
          </p:cNvPr>
          <p:cNvSpPr txBox="1"/>
          <p:nvPr/>
        </p:nvSpPr>
        <p:spPr>
          <a:xfrm>
            <a:off x="0" y="1047333"/>
            <a:ext cx="898240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44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x-none" sz="4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7440F09-2400-4CD1-46F7-7D8E0E742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73" y="160672"/>
            <a:ext cx="5143500" cy="6556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0A7B40A-4089-E7A5-A5E5-DB5F1798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662" y="790160"/>
            <a:ext cx="6428465" cy="5277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24320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73AD99D-39C7-071C-C4A5-8C3CA5B8AE3B}"/>
              </a:ext>
            </a:extLst>
          </p:cNvPr>
          <p:cNvSpPr txBox="1"/>
          <p:nvPr/>
        </p:nvSpPr>
        <p:spPr>
          <a:xfrm>
            <a:off x="0" y="0"/>
            <a:ext cx="11902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x-none" sz="4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C6BC8DC-B58A-BB62-08FE-7021F65A7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84119" y="-219866"/>
            <a:ext cx="3577390" cy="6481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208A4B6-133E-F935-BBBA-02B5DA840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45" y="1019553"/>
            <a:ext cx="5163458" cy="4275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0285541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6B0AA9E-37B8-CE00-14DC-3CB960BB87C3}"/>
              </a:ext>
            </a:extLst>
          </p:cNvPr>
          <p:cNvSpPr txBox="1"/>
          <p:nvPr/>
        </p:nvSpPr>
        <p:spPr>
          <a:xfrm>
            <a:off x="0" y="306590"/>
            <a:ext cx="11582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x-non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x-none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CEF1819-C5A0-083E-8A4E-1F96CC5E1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1256"/>
            <a:ext cx="5221957" cy="62448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9482881-E263-BF1D-CDEE-760DBF5D6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45" y="491256"/>
            <a:ext cx="5221957" cy="62448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08512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3C4EC71-7F5F-8357-DA3D-D27CF7AD0BEC}"/>
              </a:ext>
            </a:extLst>
          </p:cNvPr>
          <p:cNvSpPr txBox="1"/>
          <p:nvPr/>
        </p:nvSpPr>
        <p:spPr>
          <a:xfrm>
            <a:off x="-930442" y="342541"/>
            <a:ext cx="116788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x-none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sr-Cyrl-RS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</a:t>
            </a:r>
            <a:r>
              <a:rPr lang="x-none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sr-Cyrl-RS" sz="4400" b="1" dirty="0">
                <a:solidFill>
                  <a:srgbClr val="CC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Животно-практичне </a:t>
            </a:r>
            <a:r>
              <a:rPr lang="sr-Cyrl-RS" sz="4400" b="1" dirty="0">
                <a:solidFill>
                  <a:srgbClr val="CC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Cyrl-RS" sz="4400" b="1" dirty="0">
                <a:solidFill>
                  <a:srgbClr val="CC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ситуације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FAAD875-2218-F4D6-E523-6DC156B34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346" y="1407694"/>
            <a:ext cx="8085221" cy="52417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821040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1025B9D-DDEB-45D9-CE86-E1C204FE5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1572"/>
            <a:ext cx="8941904" cy="643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C893B74-487B-6750-97DD-4F236340643C}"/>
              </a:ext>
            </a:extLst>
          </p:cNvPr>
          <p:cNvSpPr txBox="1"/>
          <p:nvPr/>
        </p:nvSpPr>
        <p:spPr>
          <a:xfrm>
            <a:off x="0" y="381790"/>
            <a:ext cx="118556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dirty="0">
                <a:solidFill>
                  <a:srgbClr val="FF5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x-none" sz="4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F04105E-F9A5-F0C5-6B07-1B327FCDE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31" y="187776"/>
            <a:ext cx="8634947" cy="647621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4007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95C743A-C7B6-29D4-CA9C-D64BDA6FB785}"/>
              </a:ext>
            </a:extLst>
          </p:cNvPr>
          <p:cNvSpPr txBox="1"/>
          <p:nvPr/>
        </p:nvSpPr>
        <p:spPr>
          <a:xfrm>
            <a:off x="0" y="0"/>
            <a:ext cx="11910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x-none" sz="1800" dirty="0">
                <a:solidFill>
                  <a:srgbClr val="FF5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x-none" sz="4400" dirty="0">
              <a:solidFill>
                <a:srgbClr val="FF5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885648-5093-0E9C-58BD-D6B790C97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704" y="53738"/>
            <a:ext cx="7550425" cy="66312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3490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A2A9DEE-33FD-47C0-F5DE-F3007BF8E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344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4F56682-CD55-821C-3BBD-FC8F2EACC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718" y="505182"/>
            <a:ext cx="8344378" cy="62582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848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4727B27-71B0-5095-B18E-A65B73658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410" y="555986"/>
            <a:ext cx="8078772" cy="57460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3827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AC82CF5-4BFF-81C1-443F-BBED50898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45" y="203751"/>
            <a:ext cx="8872330" cy="66542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2930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5B7127-A04E-F042-BBE9-3AA356841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39" y="135760"/>
            <a:ext cx="6967331" cy="66004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031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F8B77D-5118-1ADB-4589-AD4FF228D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184" y="128751"/>
            <a:ext cx="7285382" cy="66004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23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2285C9-A792-BDC4-4881-729F0E3963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1282"/>
            <a:ext cx="3342289" cy="25067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006C2E9-1B5C-48C1-67E9-45827AEDD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711" y="4351283"/>
            <a:ext cx="3342289" cy="25067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2FEF289F-28FD-5DAC-019B-DFEB0748FD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1" y="204951"/>
            <a:ext cx="2571750" cy="3429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EB360DC-C99A-5B53-D53C-936BFD4C78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517" y="2138854"/>
            <a:ext cx="5044965" cy="37837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21DB64E-36BE-3F96-B8B1-1E6EC30F6A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79" y="204951"/>
            <a:ext cx="2853560" cy="38047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8794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BA8A087-E290-152C-3C2B-25B31C4DF9BA}"/>
              </a:ext>
            </a:extLst>
          </p:cNvPr>
          <p:cNvSpPr txBox="1"/>
          <p:nvPr/>
        </p:nvSpPr>
        <p:spPr>
          <a:xfrm>
            <a:off x="251748" y="0"/>
            <a:ext cx="11810133" cy="406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x-none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Теорија и пракса потвђују да партиципација позитивно утиче на подстицање и развој компентенција код деце,као</a:t>
            </a:r>
            <a:r>
              <a:rPr lang="x-none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x-none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sr-Cyrl-RS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</a:t>
            </a:r>
            <a:r>
              <a:rPr lang="sr-Cyrl-RS" sz="4400" dirty="0">
                <a:solidFill>
                  <a:srgbClr val="CC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аутономија,</a:t>
            </a:r>
            <a:r>
              <a:rPr lang="x-none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самосталност, одговорност,</a:t>
            </a:r>
            <a:r>
              <a:rPr lang="x-none" sz="4400" dirty="0">
                <a:solidFill>
                  <a:srgbClr val="CC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x-none" sz="4400" dirty="0">
                <a:solidFill>
                  <a:srgbClr val="CC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друге важне за </a:t>
            </a:r>
            <a:endParaRPr lang="x-none" sz="4400" dirty="0">
              <a:solidFill>
                <a:srgbClr val="CC00C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sr-Cyrl-RS" sz="4400" dirty="0">
                <a:solidFill>
                  <a:srgbClr val="CC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целоживотно учење</a:t>
            </a:r>
            <a:r>
              <a:rPr lang="sr-Cyrl-RS" sz="4400" dirty="0">
                <a:solidFill>
                  <a:srgbClr val="CC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4400" dirty="0">
              <a:solidFill>
                <a:srgbClr val="CC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241DFF0-B222-272F-E4A9-8196E1C8F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215640"/>
            <a:ext cx="6346882" cy="3554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1483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A55876E-E444-6C0C-BC68-505ABD5F88A4}"/>
              </a:ext>
            </a:extLst>
          </p:cNvPr>
          <p:cNvSpPr txBox="1"/>
          <p:nvPr/>
        </p:nvSpPr>
        <p:spPr>
          <a:xfrm>
            <a:off x="0" y="0"/>
            <a:ext cx="1186405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4400" dirty="0">
                <a:solidFill>
                  <a:srgbClr val="D6009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Васпитач има значајну улогу у том процесу и зато је важно да  се ( за)пита да ли заиста  за свако дете, осигурава прилику да одлучује о  стварима које  га се у вртићу тичу.</a:t>
            </a:r>
            <a:endParaRPr lang="x-none" sz="4400" dirty="0">
              <a:solidFill>
                <a:srgbClr val="D6009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4400" dirty="0">
                <a:solidFill>
                  <a:srgbClr val="D6009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 је да  искрено и самокритично анализира свој рад </a:t>
            </a:r>
            <a:endParaRPr lang="x-none" sz="4400" dirty="0">
              <a:solidFill>
                <a:srgbClr val="D6009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4400" dirty="0">
                <a:solidFill>
                  <a:srgbClr val="D6009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 би могао боље </a:t>
            </a:r>
            <a:endParaRPr lang="x-none" sz="4400" dirty="0">
              <a:solidFill>
                <a:srgbClr val="D6009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4400" dirty="0">
                <a:solidFill>
                  <a:srgbClr val="D6009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дела у овом аспекту </a:t>
            </a:r>
            <a:endParaRPr lang="x-none" sz="4400" dirty="0">
              <a:solidFill>
                <a:srgbClr val="D6009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4400" dirty="0">
                <a:solidFill>
                  <a:srgbClr val="D6009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заједничког живота</a:t>
            </a:r>
            <a:endParaRPr lang="x-none" sz="4400" dirty="0">
              <a:solidFill>
                <a:srgbClr val="D6009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Cyrl-RS" sz="4400" dirty="0">
                <a:solidFill>
                  <a:srgbClr val="D6009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 децом увртићу.</a:t>
            </a:r>
            <a:endParaRPr lang="x-none" sz="4400" dirty="0">
              <a:solidFill>
                <a:srgbClr val="D6009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6AE8243-B545-E07C-7966-674DF8B72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862" y="3428999"/>
            <a:ext cx="6201188" cy="3254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507995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EA0A2AA-C6AA-1954-96C4-50DFC08F295C}"/>
              </a:ext>
            </a:extLst>
          </p:cNvPr>
          <p:cNvSpPr txBox="1"/>
          <p:nvPr/>
        </p:nvSpPr>
        <p:spPr>
          <a:xfrm>
            <a:off x="2445619" y="58654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4400" dirty="0">
                <a:solidFill>
                  <a:srgbClr val="99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ХВАЛА НА ПАЖЊИ</a:t>
            </a:r>
            <a:endParaRPr lang="x-none" sz="4400" dirty="0">
              <a:solidFill>
                <a:srgbClr val="9900FF"/>
              </a:solidFill>
            </a:endParaRPr>
          </a:p>
        </p:txBody>
      </p:sp>
      <p:pic>
        <p:nvPicPr>
          <p:cNvPr id="2" name="Picture 2">
            <a:hlinkClick r:id="rId2"/>
            <a:extLst>
              <a:ext uri="{FF2B5EF4-FFF2-40B4-BE49-F238E27FC236}">
                <a16:creationId xmlns:a16="http://schemas.microsoft.com/office/drawing/2014/main" xmlns="" id="{8ACC30DF-6228-4B04-07E7-B4543D11B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620" y="1592513"/>
            <a:ext cx="7324022" cy="48826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244224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1737</TotalTime>
  <Words>314</Words>
  <Application>Microsoft Office PowerPoint</Application>
  <PresentationFormat>Custom</PresentationFormat>
  <Paragraphs>33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Droplet</vt:lpstr>
      <vt:lpstr>  РУТИНЕ И ЖИВОТНО ПРАКТИЧНЕ СИТУАЦИЈЕ КАО ПОДРШКА ДЕЧЈЕМ АНГАЖОВАЊУ                                                                                                                    ПРЕДШКОЛСКА УСТАНОВА “ УБ”                                                        ПРЕЗЕНТАТОРИ :                                                       Зорица Тадић                                                       Ивана Зељић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РУТИНЕ И ЖИВОТНО ПРАКТИЧНЕ СИТУАЦИЈЕ КАО ПОДРШКА ДЕЧЈЕМ АНГАЖОВАЊУ                                                                                                                    ПРЕДШКОЛСКА УСТАНОВА “ УБ”                                                        ПРЕЗЕНТАТОРИ :                                                       Зорица Тадић                                                       Ивана Зељић </dc:title>
  <dc:creator>user</dc:creator>
  <cp:lastModifiedBy>Goca</cp:lastModifiedBy>
  <cp:revision>36</cp:revision>
  <dcterms:created xsi:type="dcterms:W3CDTF">2026-03-09T12:22:42Z</dcterms:created>
  <dcterms:modified xsi:type="dcterms:W3CDTF">2026-04-22T06:34:44Z</dcterms:modified>
</cp:coreProperties>
</file>